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9" r:id="rId4"/>
    <p:sldId id="291" r:id="rId5"/>
    <p:sldId id="263" r:id="rId6"/>
    <p:sldId id="288" r:id="rId7"/>
    <p:sldId id="289" r:id="rId8"/>
    <p:sldId id="284" r:id="rId9"/>
    <p:sldId id="279" r:id="rId10"/>
    <p:sldId id="283" r:id="rId11"/>
    <p:sldId id="277" r:id="rId12"/>
    <p:sldId id="278" r:id="rId13"/>
    <p:sldId id="280" r:id="rId14"/>
    <p:sldId id="282" r:id="rId15"/>
    <p:sldId id="290" r:id="rId16"/>
    <p:sldId id="281" r:id="rId17"/>
    <p:sldId id="276" r:id="rId18"/>
    <p:sldId id="285" r:id="rId19"/>
    <p:sldId id="286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>
        <p:scale>
          <a:sx n="100" d="100"/>
          <a:sy n="100" d="100"/>
        </p:scale>
        <p:origin x="183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20210409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8852" y="146057"/>
            <a:ext cx="458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기존 시스템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1" y="689154"/>
            <a:ext cx="7380738" cy="559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2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오른쪽 화살표 68"/>
          <p:cNvSpPr/>
          <p:nvPr/>
        </p:nvSpPr>
        <p:spPr>
          <a:xfrm>
            <a:off x="994134" y="5066608"/>
            <a:ext cx="892855" cy="324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8852" y="146057"/>
            <a:ext cx="458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시스템 </a:t>
            </a:r>
            <a:r>
              <a:rPr lang="ko-KR" altLang="en-US" b="1" smtClean="0"/>
              <a:t>업데이트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지난주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664216"/>
            <a:ext cx="4222866" cy="32013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1" y="3198972"/>
            <a:ext cx="4551267" cy="3337842"/>
          </a:xfrm>
          <a:prstGeom prst="rect">
            <a:avLst/>
          </a:prstGeom>
        </p:spPr>
      </p:pic>
      <p:sp>
        <p:nvSpPr>
          <p:cNvPr id="52" name="왼쪽으로 구부러진 화살표 51"/>
          <p:cNvSpPr/>
          <p:nvPr/>
        </p:nvSpPr>
        <p:spPr>
          <a:xfrm rot="18324797">
            <a:off x="4710303" y="1980385"/>
            <a:ext cx="615142" cy="110559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247434" y="2110984"/>
            <a:ext cx="2834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씨젠</a:t>
            </a:r>
            <a:r>
              <a:rPr lang="ko-KR" altLang="en-US" sz="1400" dirty="0" smtClean="0"/>
              <a:t> 컨트롤이 가능하도록 전환</a:t>
            </a:r>
            <a:endParaRPr lang="ko-KR" altLang="en-US" sz="1400" dirty="0"/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2878461" y="5452811"/>
            <a:ext cx="4029415" cy="335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538378" y="4779818"/>
            <a:ext cx="2340083" cy="1546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534272" y="4364182"/>
            <a:ext cx="2346087" cy="415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슬라이드 필터 모듈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878461" y="5521585"/>
            <a:ext cx="2191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필터 모듈 추가</a:t>
            </a:r>
            <a:endParaRPr lang="en-US" altLang="ko-KR" sz="1400" dirty="0" smtClean="0"/>
          </a:p>
          <a:p>
            <a:r>
              <a:rPr lang="en-US" altLang="ko-KR" sz="1400" dirty="0" smtClean="0"/>
              <a:t>(</a:t>
            </a:r>
            <a:r>
              <a:rPr lang="ko-KR" altLang="en-US" sz="1400" dirty="0" smtClean="0"/>
              <a:t>안정성 확보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/>
          <a:srcRect l="38494" t="21880" r="49599" b="14592"/>
          <a:stretch/>
        </p:blipFill>
        <p:spPr>
          <a:xfrm>
            <a:off x="654207" y="5009018"/>
            <a:ext cx="360438" cy="1056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8" name="타원 67"/>
          <p:cNvSpPr/>
          <p:nvPr/>
        </p:nvSpPr>
        <p:spPr>
          <a:xfrm>
            <a:off x="1170093" y="5003945"/>
            <a:ext cx="517640" cy="517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1810395" y="4937138"/>
            <a:ext cx="125547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/>
              <a:t>1) slide dimension </a:t>
            </a:r>
          </a:p>
          <a:p>
            <a:r>
              <a:rPr lang="en-US" altLang="ko-KR" sz="1100" dirty="0" smtClean="0"/>
              <a:t>2</a:t>
            </a:r>
            <a:r>
              <a:rPr lang="en-US" altLang="ko-KR" sz="1100" dirty="0"/>
              <a:t>) quality </a:t>
            </a:r>
            <a:r>
              <a:rPr lang="en-US" altLang="ko-KR" sz="1100" dirty="0" smtClean="0"/>
              <a:t>factor</a:t>
            </a:r>
          </a:p>
          <a:p>
            <a:r>
              <a:rPr lang="en-US" altLang="ko-KR" sz="1100" dirty="0" smtClean="0"/>
              <a:t>3</a:t>
            </a:r>
            <a:r>
              <a:rPr lang="en-US" altLang="ko-KR" sz="1100" dirty="0"/>
              <a:t>) zoom lv</a:t>
            </a:r>
            <a:endParaRPr lang="ko-KR" altLang="en-US" sz="1100" dirty="0"/>
          </a:p>
        </p:txBody>
      </p:sp>
      <p:cxnSp>
        <p:nvCxnSpPr>
          <p:cNvPr id="72" name="꺾인 연결선 71"/>
          <p:cNvCxnSpPr>
            <a:stCxn id="70" idx="2"/>
            <a:endCxn id="76" idx="6"/>
          </p:cNvCxnSpPr>
          <p:nvPr/>
        </p:nvCxnSpPr>
        <p:spPr>
          <a:xfrm rot="5400000">
            <a:off x="1951391" y="5452786"/>
            <a:ext cx="402225" cy="5712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/>
          <p:cNvGrpSpPr/>
          <p:nvPr/>
        </p:nvGrpSpPr>
        <p:grpSpPr>
          <a:xfrm>
            <a:off x="1190411" y="5605061"/>
            <a:ext cx="676463" cy="668931"/>
            <a:chOff x="2191474" y="4109186"/>
            <a:chExt cx="1169032" cy="1224136"/>
          </a:xfrm>
        </p:grpSpPr>
        <p:sp>
          <p:nvSpPr>
            <p:cNvPr id="76" name="타원 75"/>
            <p:cNvSpPr/>
            <p:nvPr/>
          </p:nvSpPr>
          <p:spPr>
            <a:xfrm>
              <a:off x="2191474" y="4109186"/>
              <a:ext cx="1169032" cy="12241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7" name="Picture 4" descr="server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6209" y="4400359"/>
              <a:ext cx="665897" cy="665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677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오른쪽 화살표 68"/>
          <p:cNvSpPr/>
          <p:nvPr/>
        </p:nvSpPr>
        <p:spPr>
          <a:xfrm>
            <a:off x="6239465" y="2805548"/>
            <a:ext cx="892855" cy="324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시스템 업데이트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1586929"/>
            <a:ext cx="4222866" cy="3201315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5763022" y="2570917"/>
            <a:ext cx="2340083" cy="1546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5779603" y="2103122"/>
            <a:ext cx="2346087" cy="415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슬라이드 필터 모듈</a:t>
            </a:r>
            <a:endParaRPr lang="ko-KR" altLang="en-US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rcRect l="38494" t="21880" r="49599" b="14592"/>
          <a:stretch/>
        </p:blipFill>
        <p:spPr>
          <a:xfrm>
            <a:off x="5899538" y="2747958"/>
            <a:ext cx="360438" cy="1056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8" name="타원 67"/>
          <p:cNvSpPr/>
          <p:nvPr/>
        </p:nvSpPr>
        <p:spPr>
          <a:xfrm>
            <a:off x="6415424" y="2742885"/>
            <a:ext cx="517640" cy="517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7055726" y="2676078"/>
            <a:ext cx="125547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/>
              <a:t>1) slide dimension </a:t>
            </a:r>
          </a:p>
          <a:p>
            <a:r>
              <a:rPr lang="en-US" altLang="ko-KR" sz="1100" dirty="0" smtClean="0"/>
              <a:t>2</a:t>
            </a:r>
            <a:r>
              <a:rPr lang="en-US" altLang="ko-KR" sz="1100" dirty="0"/>
              <a:t>) quality </a:t>
            </a:r>
            <a:r>
              <a:rPr lang="en-US" altLang="ko-KR" sz="1100" dirty="0" smtClean="0"/>
              <a:t>factor</a:t>
            </a:r>
          </a:p>
          <a:p>
            <a:r>
              <a:rPr lang="en-US" altLang="ko-KR" sz="1100" dirty="0" smtClean="0"/>
              <a:t>3</a:t>
            </a:r>
            <a:r>
              <a:rPr lang="en-US" altLang="ko-KR" sz="1100" dirty="0"/>
              <a:t>) zoom lv</a:t>
            </a:r>
            <a:endParaRPr lang="ko-KR" altLang="en-US" sz="1100" dirty="0"/>
          </a:p>
        </p:txBody>
      </p:sp>
      <p:cxnSp>
        <p:nvCxnSpPr>
          <p:cNvPr id="72" name="꺾인 연결선 71"/>
          <p:cNvCxnSpPr>
            <a:stCxn id="70" idx="2"/>
            <a:endCxn id="76" idx="6"/>
          </p:cNvCxnSpPr>
          <p:nvPr/>
        </p:nvCxnSpPr>
        <p:spPr>
          <a:xfrm rot="5400000">
            <a:off x="7196722" y="3191726"/>
            <a:ext cx="402225" cy="5712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/>
          <p:cNvGrpSpPr/>
          <p:nvPr/>
        </p:nvGrpSpPr>
        <p:grpSpPr>
          <a:xfrm>
            <a:off x="6435742" y="3344001"/>
            <a:ext cx="676463" cy="668931"/>
            <a:chOff x="2191474" y="4109186"/>
            <a:chExt cx="1169032" cy="1224136"/>
          </a:xfrm>
        </p:grpSpPr>
        <p:sp>
          <p:nvSpPr>
            <p:cNvPr id="76" name="타원 75"/>
            <p:cNvSpPr/>
            <p:nvPr/>
          </p:nvSpPr>
          <p:spPr>
            <a:xfrm>
              <a:off x="2191474" y="4109186"/>
              <a:ext cx="1169032" cy="12241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7" name="Picture 4" descr="server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6209" y="4400359"/>
              <a:ext cx="665897" cy="665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꺾인 연결선 7"/>
          <p:cNvCxnSpPr>
            <a:stCxn id="63" idx="2"/>
            <a:endCxn id="3" idx="2"/>
          </p:cNvCxnSpPr>
          <p:nvPr/>
        </p:nvCxnSpPr>
        <p:spPr>
          <a:xfrm rot="5400000">
            <a:off x="4394488" y="2249667"/>
            <a:ext cx="671159" cy="4405994"/>
          </a:xfrm>
          <a:prstGeom prst="bentConnector3">
            <a:avLst>
              <a:gd name="adj1" fmla="val 1340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73303" y="5097248"/>
            <a:ext cx="406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한계점</a:t>
            </a:r>
            <a:r>
              <a:rPr lang="en-US" altLang="ko-KR" dirty="0" smtClean="0"/>
              <a:t>)</a:t>
            </a:r>
            <a:r>
              <a:rPr lang="en-US" altLang="ko-KR" dirty="0" smtClean="0"/>
              <a:t> </a:t>
            </a:r>
            <a:r>
              <a:rPr lang="en-US" altLang="ko-KR" dirty="0" smtClean="0"/>
              <a:t>Annotation </a:t>
            </a:r>
            <a:r>
              <a:rPr lang="ko-KR" altLang="en-US" dirty="0" smtClean="0"/>
              <a:t>비용 아주 높음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882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시스템 업데이트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문서 0명에 대한 스톡 벡터 아트 및 기타 이미지 - iStock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7" t="16382" r="23353" b="17917"/>
          <a:stretch/>
        </p:blipFill>
        <p:spPr bwMode="auto">
          <a:xfrm>
            <a:off x="5392049" y="4401804"/>
            <a:ext cx="774805" cy="98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74320" y="655905"/>
            <a:ext cx="706581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Active learning </a:t>
            </a:r>
            <a:r>
              <a:rPr lang="ko-KR" altLang="en-US" b="1" dirty="0" smtClean="0"/>
              <a:t>방식의 관리 시스템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다양한 </a:t>
            </a:r>
            <a:r>
              <a:rPr lang="en-US" altLang="ko-KR" sz="1600" dirty="0" smtClean="0"/>
              <a:t>training data </a:t>
            </a:r>
            <a:r>
              <a:rPr lang="ko-KR" altLang="en-US" sz="1600" dirty="0" smtClean="0"/>
              <a:t>활용 가능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더욱 강건한 모델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생성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효율적인 학습 데이터 생성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추가 </a:t>
            </a:r>
            <a:r>
              <a:rPr lang="en-US" altLang="ko-KR" sz="1600" dirty="0" smtClean="0"/>
              <a:t>annotation 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필요한 패치만 입력 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지속적인 성장 및 미세한 변화에 대한 적응력 확보 가능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** </a:t>
            </a:r>
            <a:r>
              <a:rPr lang="ko-KR" altLang="en-US" sz="1600" dirty="0" smtClean="0"/>
              <a:t>모든 패치에 대해서 수정할 필요가 없음</a:t>
            </a:r>
            <a:endParaRPr lang="en-US" altLang="ko-KR" sz="1600" dirty="0" smtClean="0"/>
          </a:p>
          <a:p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94" y="2791538"/>
            <a:ext cx="4563744" cy="2310505"/>
          </a:xfrm>
          <a:prstGeom prst="rect">
            <a:avLst/>
          </a:prstGeom>
        </p:spPr>
      </p:pic>
      <p:sp>
        <p:nvSpPr>
          <p:cNvPr id="5" name="원통 4"/>
          <p:cNvSpPr/>
          <p:nvPr/>
        </p:nvSpPr>
        <p:spPr>
          <a:xfrm>
            <a:off x="5121885" y="4896412"/>
            <a:ext cx="540328" cy="71863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AI (artificial intelligence) icon set. 이미지 (867255586) - 게티이미지뱅크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4" t="10008" r="18258" b="8790"/>
          <a:stretch/>
        </p:blipFill>
        <p:spPr bwMode="auto">
          <a:xfrm>
            <a:off x="6450676" y="4702619"/>
            <a:ext cx="1579419" cy="200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왼쪽으로 구부러진 화살표 6"/>
          <p:cNvSpPr/>
          <p:nvPr/>
        </p:nvSpPr>
        <p:spPr>
          <a:xfrm rot="18046510">
            <a:off x="5943004" y="3422917"/>
            <a:ext cx="731520" cy="132765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왼쪽으로 구부러진 화살표 10"/>
          <p:cNvSpPr/>
          <p:nvPr/>
        </p:nvSpPr>
        <p:spPr>
          <a:xfrm rot="7363112">
            <a:off x="4759930" y="5390525"/>
            <a:ext cx="723910" cy="132765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50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28384" y="-99392"/>
            <a:ext cx="792088" cy="1224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539552" y="980728"/>
            <a:ext cx="57505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82004" y="437947"/>
            <a:ext cx="7560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– active learning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52" y="3262696"/>
            <a:ext cx="8633068" cy="33569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19590" y="4941168"/>
            <a:ext cx="864096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82004" y="1124744"/>
            <a:ext cx="6768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active learning, this means the selected samples should be the most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informative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selected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unlabeled subsets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labeled by an oracle, integrated into the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labeled data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pool.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1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시스템 업데이트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4320" y="655905"/>
            <a:ext cx="70658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</a:t>
            </a:r>
            <a:r>
              <a:rPr lang="en-US" altLang="ko-KR" sz="1400" dirty="0" err="1"/>
              <a:t>seegene</a:t>
            </a:r>
            <a:r>
              <a:rPr lang="en-US" altLang="ko-KR" sz="1400" dirty="0"/>
              <a:t> DB</a:t>
            </a:r>
            <a:r>
              <a:rPr lang="ko-KR" altLang="en-US" sz="1400" dirty="0"/>
              <a:t>에 조직 분류 결과 정보 중</a:t>
            </a:r>
            <a:r>
              <a:rPr lang="en-US" altLang="ko-KR" sz="1400" dirty="0"/>
              <a:t>, </a:t>
            </a:r>
            <a:r>
              <a:rPr lang="ko-KR" altLang="en-US" sz="1400" dirty="0"/>
              <a:t>패치 위치 정보가 저장됨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해당 위치 정보를 기반으로 아래의 순서에 따라서</a:t>
            </a:r>
            <a:r>
              <a:rPr lang="en-US" altLang="ko-KR" sz="1400" dirty="0"/>
              <a:t>, </a:t>
            </a:r>
            <a:r>
              <a:rPr lang="ko-KR" altLang="en-US" sz="1400" dirty="0"/>
              <a:t>모델의 </a:t>
            </a:r>
            <a:r>
              <a:rPr lang="ko-KR" altLang="en-US" sz="1400" dirty="0" err="1"/>
              <a:t>재학습이</a:t>
            </a:r>
            <a:r>
              <a:rPr lang="ko-KR" altLang="en-US" sz="1400" dirty="0"/>
              <a:t> 가능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u="sng" dirty="0" smtClean="0"/>
              <a:t>검토</a:t>
            </a:r>
            <a:r>
              <a:rPr lang="en-US" altLang="ko-KR" sz="1400" b="1" dirty="0" smtClean="0"/>
              <a:t>: </a:t>
            </a:r>
            <a:r>
              <a:rPr lang="ko-KR" altLang="en-US" sz="1400" dirty="0" smtClean="0"/>
              <a:t>전문의 </a:t>
            </a:r>
            <a:r>
              <a:rPr lang="ko-KR" altLang="en-US" sz="1400" dirty="0"/>
              <a:t>조직 </a:t>
            </a:r>
            <a:r>
              <a:rPr lang="ko-KR" altLang="en-US" sz="1400" dirty="0" smtClean="0"/>
              <a:t>확인 </a:t>
            </a:r>
            <a:endParaRPr lang="ko-KR" altLang="en-US" sz="14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u="sng" dirty="0" smtClean="0"/>
              <a:t>오류 패치 선택</a:t>
            </a:r>
            <a:r>
              <a:rPr lang="en-US" altLang="ko-KR" sz="1400" b="1" u="sng" dirty="0" smtClean="0"/>
              <a:t>: </a:t>
            </a:r>
            <a:r>
              <a:rPr lang="ko-KR" altLang="en-US" sz="1400" b="1" u="sng" dirty="0" smtClean="0"/>
              <a:t> </a:t>
            </a:r>
            <a:r>
              <a:rPr lang="ko-KR" altLang="en-US" sz="1400" dirty="0" smtClean="0"/>
              <a:t>잘못된 </a:t>
            </a:r>
            <a:r>
              <a:rPr lang="ko-KR" altLang="en-US" sz="1400" dirty="0"/>
              <a:t>레이블을 가지는 </a:t>
            </a:r>
            <a:r>
              <a:rPr lang="ko-KR" altLang="en-US" sz="1400" u="sng" dirty="0"/>
              <a:t>패치</a:t>
            </a:r>
            <a:r>
              <a:rPr lang="en-US" altLang="ko-KR" sz="1400" u="sng" dirty="0"/>
              <a:t>, </a:t>
            </a:r>
            <a:r>
              <a:rPr lang="ko-KR" altLang="en-US" sz="1400" u="sng" dirty="0"/>
              <a:t>학습이 필요한 패치</a:t>
            </a:r>
            <a:r>
              <a:rPr lang="ko-KR" altLang="en-US" sz="1400" dirty="0"/>
              <a:t>를 선택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u="sng" dirty="0" smtClean="0"/>
              <a:t>정보 저장</a:t>
            </a:r>
            <a:r>
              <a:rPr lang="en-US" altLang="ko-KR" sz="1400" b="1" u="sng" dirty="0" smtClean="0"/>
              <a:t>: </a:t>
            </a:r>
            <a:r>
              <a:rPr lang="ko-KR" altLang="en-US" sz="1400" dirty="0" err="1" smtClean="0"/>
              <a:t>레이블링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정보를 </a:t>
            </a:r>
            <a:r>
              <a:rPr lang="ko-KR" altLang="en-US" sz="1400" u="sng" dirty="0"/>
              <a:t>새롭게 저장 </a:t>
            </a:r>
            <a:r>
              <a:rPr lang="en-US" altLang="ko-KR" sz="1400" dirty="0"/>
              <a:t>(</a:t>
            </a:r>
            <a:r>
              <a:rPr lang="ko-KR" altLang="en-US" sz="1400" dirty="0"/>
              <a:t>전용 </a:t>
            </a:r>
            <a:r>
              <a:rPr lang="en-US" altLang="ko-KR" sz="1400" dirty="0"/>
              <a:t>table/ </a:t>
            </a:r>
            <a:r>
              <a:rPr lang="ko-KR" altLang="en-US" sz="1400" dirty="0"/>
              <a:t>위치 정보 저장</a:t>
            </a:r>
            <a:r>
              <a:rPr lang="en-US" altLang="ko-KR" sz="1400" dirty="0"/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u="sng" dirty="0" smtClean="0"/>
              <a:t>새 패치 생성 </a:t>
            </a:r>
            <a:r>
              <a:rPr lang="en-US" altLang="ko-KR" sz="1400" b="1" u="sng" dirty="0" smtClean="0"/>
              <a:t>: </a:t>
            </a:r>
            <a:r>
              <a:rPr lang="ko-KR" altLang="en-US" sz="1400" dirty="0" smtClean="0"/>
              <a:t>패치 </a:t>
            </a:r>
            <a:r>
              <a:rPr lang="ko-KR" altLang="en-US" sz="1400" dirty="0"/>
              <a:t>생성 </a:t>
            </a:r>
            <a:r>
              <a:rPr lang="ko-KR" altLang="en-US" sz="1400" dirty="0" smtClean="0"/>
              <a:t>모듈이 저장된</a:t>
            </a:r>
            <a:r>
              <a:rPr lang="ko-KR" altLang="en-US" sz="1400" dirty="0"/>
              <a:t>  위치 정보를 기반으로 패치를 생성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u="sng" dirty="0" smtClean="0"/>
              <a:t>학습 데이터 업데이트</a:t>
            </a:r>
            <a:r>
              <a:rPr lang="en-US" altLang="ko-KR" sz="1400" b="1" u="sng" dirty="0" smtClean="0"/>
              <a:t>: </a:t>
            </a:r>
            <a:r>
              <a:rPr lang="ko-KR" altLang="en-US" sz="1400" dirty="0" smtClean="0"/>
              <a:t>학습 </a:t>
            </a:r>
            <a:r>
              <a:rPr lang="en-US" altLang="ko-KR" sz="1400" dirty="0"/>
              <a:t>dataset</a:t>
            </a:r>
            <a:r>
              <a:rPr lang="ko-KR" altLang="en-US" sz="1400" dirty="0"/>
              <a:t>에 새로운 패치들이 </a:t>
            </a:r>
            <a:r>
              <a:rPr lang="ko-KR" altLang="en-US" sz="1400" b="1" dirty="0"/>
              <a:t>저장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u="sng" dirty="0" err="1" smtClean="0"/>
              <a:t>재학습</a:t>
            </a:r>
            <a:r>
              <a:rPr lang="ko-KR" altLang="en-US" sz="1400" b="1" u="sng" dirty="0" smtClean="0"/>
              <a:t> </a:t>
            </a:r>
            <a:r>
              <a:rPr lang="en-US" altLang="ko-KR" sz="1400" b="1" dirty="0" smtClean="0"/>
              <a:t>: </a:t>
            </a:r>
            <a:r>
              <a:rPr lang="ko-KR" altLang="en-US" sz="1400" dirty="0" err="1" smtClean="0"/>
              <a:t>재학습을</a:t>
            </a:r>
            <a:r>
              <a:rPr lang="ko-KR" altLang="en-US" sz="1400" dirty="0" smtClean="0"/>
              <a:t> 실시하여 </a:t>
            </a:r>
            <a:r>
              <a:rPr lang="ko-KR" altLang="en-US" sz="1400" dirty="0"/>
              <a:t>새로운 </a:t>
            </a:r>
            <a:r>
              <a:rPr lang="en-US" altLang="ko-KR" sz="1400" dirty="0" err="1"/>
              <a:t>plk</a:t>
            </a:r>
            <a:r>
              <a:rPr lang="en-US" altLang="ko-KR" sz="1400" dirty="0"/>
              <a:t> </a:t>
            </a:r>
            <a:r>
              <a:rPr lang="ko-KR" altLang="en-US" sz="1400" dirty="0"/>
              <a:t>파일 생성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u="sng" dirty="0" smtClean="0"/>
              <a:t>모델 업데이트 </a:t>
            </a:r>
            <a:r>
              <a:rPr lang="en-US" altLang="ko-KR" sz="1400" u="sng" dirty="0" smtClean="0"/>
              <a:t>: </a:t>
            </a:r>
            <a:r>
              <a:rPr lang="en-US" altLang="ko-KR" sz="1400" dirty="0" err="1" smtClean="0"/>
              <a:t>plk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파일 업데이트 </a:t>
            </a:r>
          </a:p>
          <a:p>
            <a:pPr>
              <a:lnSpc>
                <a:spcPct val="150000"/>
              </a:lnSpc>
            </a:pPr>
            <a:endParaRPr lang="ko-KR" altLang="en-US" sz="1400" b="1" dirty="0"/>
          </a:p>
        </p:txBody>
      </p:sp>
      <p:sp>
        <p:nvSpPr>
          <p:cNvPr id="30" name="직사각형 29"/>
          <p:cNvSpPr/>
          <p:nvPr/>
        </p:nvSpPr>
        <p:spPr>
          <a:xfrm>
            <a:off x="346135" y="6477702"/>
            <a:ext cx="55113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** </a:t>
            </a:r>
            <a:r>
              <a:rPr lang="ko-KR" altLang="en-US" sz="1200" b="1" dirty="0"/>
              <a:t>모든 패치에 대해서 수정할 필요가 </a:t>
            </a:r>
            <a:r>
              <a:rPr lang="ko-KR" altLang="en-US" sz="1200" b="1" dirty="0" smtClean="0"/>
              <a:t>없음 </a:t>
            </a:r>
            <a:r>
              <a:rPr lang="en-US" altLang="ko-KR" sz="1200" b="1" dirty="0" smtClean="0"/>
              <a:t>– </a:t>
            </a:r>
            <a:r>
              <a:rPr lang="ko-KR" altLang="en-US" sz="1200" b="1" dirty="0" smtClean="0"/>
              <a:t>가르치고 싶은 패치만 선택</a:t>
            </a:r>
            <a:endParaRPr lang="en-US" altLang="ko-KR" sz="12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3246338"/>
            <a:ext cx="5508094" cy="315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0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시스템 업데이트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4320" y="655905"/>
            <a:ext cx="7065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/>
              <a:t>핵심 접근법</a:t>
            </a:r>
            <a:endParaRPr lang="ko-KR" altLang="en-US" sz="1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261259"/>
            <a:ext cx="4216865" cy="3932483"/>
          </a:xfrm>
          <a:prstGeom prst="rect">
            <a:avLst/>
          </a:prstGeom>
        </p:spPr>
      </p:pic>
      <p:sp>
        <p:nvSpPr>
          <p:cNvPr id="13" name="원통 12"/>
          <p:cNvSpPr/>
          <p:nvPr/>
        </p:nvSpPr>
        <p:spPr>
          <a:xfrm>
            <a:off x="1903614" y="1201986"/>
            <a:ext cx="540328" cy="71863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43942" y="1518519"/>
            <a:ext cx="196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Seegene</a:t>
            </a:r>
            <a:r>
              <a:rPr lang="en-US" altLang="ko-KR" dirty="0" smtClean="0"/>
              <a:t> DB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903614" y="3075709"/>
            <a:ext cx="345248" cy="3241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3" idx="3"/>
            <a:endCxn id="10" idx="0"/>
          </p:cNvCxnSpPr>
          <p:nvPr/>
        </p:nvCxnSpPr>
        <p:spPr>
          <a:xfrm flipH="1">
            <a:off x="2076238" y="1920622"/>
            <a:ext cx="97540" cy="11550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02131" y="1858169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기존 저장된 패치의 좌표 정보를 활용</a:t>
            </a:r>
            <a:endParaRPr lang="en-US" altLang="ko-KR" sz="1600" dirty="0"/>
          </a:p>
        </p:txBody>
      </p:sp>
      <p:pic>
        <p:nvPicPr>
          <p:cNvPr id="24" name="Picture 2" descr="문서 0명에 대한 스톡 벡터 아트 및 기타 이미지 - iStock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7" t="16382" r="23353" b="17917"/>
          <a:stretch/>
        </p:blipFill>
        <p:spPr bwMode="auto">
          <a:xfrm>
            <a:off x="5193733" y="4085921"/>
            <a:ext cx="774805" cy="98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원통 24"/>
          <p:cNvSpPr/>
          <p:nvPr/>
        </p:nvSpPr>
        <p:spPr>
          <a:xfrm>
            <a:off x="4923569" y="4580529"/>
            <a:ext cx="540328" cy="71863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101804" y="4813068"/>
            <a:ext cx="314727" cy="324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22" idx="3"/>
            <a:endCxn id="25" idx="2"/>
          </p:cNvCxnSpPr>
          <p:nvPr/>
        </p:nvCxnSpPr>
        <p:spPr>
          <a:xfrm flipV="1">
            <a:off x="3416531" y="4939847"/>
            <a:ext cx="1507038" cy="353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946824" y="4938146"/>
            <a:ext cx="124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D-&gt;N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3936077" y="535909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새로운 </a:t>
            </a:r>
            <a:r>
              <a:rPr lang="en-US" altLang="ko-KR" sz="1600" dirty="0" smtClean="0"/>
              <a:t>table</a:t>
            </a:r>
            <a:r>
              <a:rPr lang="ko-KR" altLang="en-US" sz="1600" dirty="0" smtClean="0"/>
              <a:t>에 수정된 레이블 저장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FF0000"/>
                </a:solidFill>
              </a:rPr>
              <a:t>현재 가능성 논의 중 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줌레벨이</a:t>
            </a:r>
            <a:r>
              <a:rPr lang="ko-KR" altLang="en-US" sz="1600" dirty="0" smtClean="0">
                <a:solidFill>
                  <a:srgbClr val="FF0000"/>
                </a:solidFill>
              </a:rPr>
              <a:t> 같다면 가능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46135" y="6477702"/>
            <a:ext cx="55113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** </a:t>
            </a:r>
            <a:r>
              <a:rPr lang="ko-KR" altLang="en-US" sz="1200" b="1" dirty="0"/>
              <a:t>모든 패치에 대해서 수정할 필요가 </a:t>
            </a:r>
            <a:r>
              <a:rPr lang="ko-KR" altLang="en-US" sz="1200" b="1" dirty="0" smtClean="0"/>
              <a:t>없음 </a:t>
            </a:r>
            <a:r>
              <a:rPr lang="en-US" altLang="ko-KR" sz="1200" b="1" dirty="0" smtClean="0"/>
              <a:t>– </a:t>
            </a:r>
            <a:r>
              <a:rPr lang="ko-KR" altLang="en-US" sz="1200" b="1" dirty="0" smtClean="0"/>
              <a:t>가르치고 싶은 패치만 선택</a:t>
            </a:r>
            <a:endParaRPr lang="en-US" altLang="ko-KR" sz="1200" b="1" dirty="0"/>
          </a:p>
        </p:txBody>
      </p:sp>
      <p:cxnSp>
        <p:nvCxnSpPr>
          <p:cNvPr id="34" name="직선 화살표 연결선 33"/>
          <p:cNvCxnSpPr>
            <a:stCxn id="25" idx="4"/>
          </p:cNvCxnSpPr>
          <p:nvPr/>
        </p:nvCxnSpPr>
        <p:spPr>
          <a:xfrm flipV="1">
            <a:off x="5463897" y="4938146"/>
            <a:ext cx="1340020" cy="17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803918" y="3761310"/>
            <a:ext cx="2182142" cy="1546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797913" y="3330750"/>
            <a:ext cx="2187741" cy="415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패치 생성 모듈</a:t>
            </a:r>
            <a:endParaRPr lang="ko-KR" altLang="en-US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rcRect l="38494" t="21880" r="49599" b="14592"/>
          <a:stretch/>
        </p:blipFill>
        <p:spPr>
          <a:xfrm>
            <a:off x="6940433" y="3938351"/>
            <a:ext cx="360438" cy="1056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0" name="꺾인 연결선 39"/>
          <p:cNvCxnSpPr>
            <a:stCxn id="38" idx="0"/>
            <a:endCxn id="24" idx="0"/>
          </p:cNvCxnSpPr>
          <p:nvPr/>
        </p:nvCxnSpPr>
        <p:spPr>
          <a:xfrm rot="16200000" flipH="1" flipV="1">
            <a:off x="6358874" y="2553011"/>
            <a:ext cx="755171" cy="2310648"/>
          </a:xfrm>
          <a:prstGeom prst="bentConnector3">
            <a:avLst>
              <a:gd name="adj1" fmla="val -3027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5463897" y="2734397"/>
            <a:ext cx="32229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기존 </a:t>
            </a:r>
            <a:r>
              <a:rPr lang="en-US" altLang="ko-KR" sz="1600" dirty="0" smtClean="0"/>
              <a:t>training dataset</a:t>
            </a:r>
            <a:r>
              <a:rPr lang="ko-KR" altLang="en-US" sz="1600" dirty="0" smtClean="0"/>
              <a:t>에 패치 추가</a:t>
            </a:r>
            <a:endParaRPr lang="en-US" altLang="ko-KR" sz="1600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/>
          <a:srcRect r="13387"/>
          <a:stretch/>
        </p:blipFill>
        <p:spPr>
          <a:xfrm>
            <a:off x="7437387" y="4302032"/>
            <a:ext cx="1525598" cy="8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8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학습 관리 시스템 업데이트 </a:t>
            </a:r>
            <a:r>
              <a:rPr lang="ko-KR" altLang="en-US" b="1" dirty="0" smtClean="0"/>
              <a:t>논의 </a:t>
            </a:r>
            <a:r>
              <a:rPr lang="en-US" altLang="ko-KR" b="1" dirty="0" smtClean="0"/>
              <a:t>(4/8)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3116" y="603636"/>
            <a:ext cx="7612859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j-ea"/>
              </a:rPr>
              <a:t>기존 모델 피드백</a:t>
            </a:r>
            <a:endParaRPr lang="en-US" altLang="ko-KR" sz="1400" b="1" dirty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N</a:t>
            </a:r>
            <a:r>
              <a:rPr lang="ko-KR" altLang="en-US" sz="1400" dirty="0">
                <a:latin typeface="+mj-ea"/>
              </a:rPr>
              <a:t>슬라이드에서도 히트가 지속적으로 발생 </a:t>
            </a:r>
            <a:endParaRPr lang="en-US" altLang="ko-KR" sz="1400" dirty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Graph </a:t>
            </a:r>
            <a:r>
              <a:rPr lang="ko-KR" altLang="en-US" sz="1400" dirty="0">
                <a:latin typeface="+mj-ea"/>
              </a:rPr>
              <a:t>모델의 경우 비교적 </a:t>
            </a:r>
            <a:r>
              <a:rPr lang="ko-KR" altLang="en-US" sz="1400" dirty="0" err="1">
                <a:latin typeface="+mj-ea"/>
              </a:rPr>
              <a:t>히트맵이</a:t>
            </a:r>
            <a:r>
              <a:rPr lang="ko-KR" altLang="en-US" sz="1400" dirty="0">
                <a:latin typeface="+mj-ea"/>
              </a:rPr>
              <a:t> 좋음</a:t>
            </a:r>
            <a:endParaRPr lang="en-US" altLang="ko-KR" sz="1400" dirty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j-ea"/>
              </a:rPr>
              <a:t>Featue</a:t>
            </a:r>
            <a:r>
              <a:rPr lang="en-US" altLang="ko-KR" sz="1400" dirty="0">
                <a:latin typeface="+mj-ea"/>
              </a:rPr>
              <a:t>-cube</a:t>
            </a:r>
            <a:r>
              <a:rPr lang="ko-KR" altLang="en-US" sz="1400" dirty="0">
                <a:latin typeface="+mj-ea"/>
              </a:rPr>
              <a:t>는 슬라이드 예측력은 좋으나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 err="1">
                <a:latin typeface="+mj-ea"/>
              </a:rPr>
              <a:t>히트맵이</a:t>
            </a:r>
            <a:r>
              <a:rPr lang="ko-KR" altLang="en-US" sz="1400" dirty="0">
                <a:latin typeface="+mj-ea"/>
              </a:rPr>
              <a:t> 나쁨 </a:t>
            </a:r>
            <a:r>
              <a:rPr lang="en-US" altLang="ko-KR" sz="1400" dirty="0">
                <a:latin typeface="+mj-ea"/>
              </a:rPr>
              <a:t>(</a:t>
            </a:r>
            <a:r>
              <a:rPr lang="ko-KR" altLang="en-US" sz="1400" dirty="0">
                <a:latin typeface="+mj-ea"/>
              </a:rPr>
              <a:t>아주 소극적</a:t>
            </a:r>
            <a:r>
              <a:rPr lang="en-US" altLang="ko-KR" sz="1400" dirty="0">
                <a:latin typeface="+mj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다양한 학습 데이터에 대한 필요성 </a:t>
            </a:r>
            <a:endParaRPr lang="en-US" altLang="ko-KR" sz="1400" dirty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Feature-cube</a:t>
            </a:r>
            <a:r>
              <a:rPr lang="ko-KR" altLang="en-US" sz="1400" dirty="0">
                <a:latin typeface="+mj-ea"/>
              </a:rPr>
              <a:t>의 예측력과</a:t>
            </a:r>
            <a:r>
              <a:rPr lang="en-US" altLang="ko-KR" sz="1400" dirty="0">
                <a:latin typeface="+mj-ea"/>
              </a:rPr>
              <a:t>, graph-</a:t>
            </a:r>
            <a:r>
              <a:rPr lang="en-US" altLang="ko-KR" sz="1400" dirty="0" err="1">
                <a:latin typeface="+mj-ea"/>
              </a:rPr>
              <a:t>cnn</a:t>
            </a:r>
            <a:r>
              <a:rPr lang="ko-KR" altLang="en-US" sz="1400" dirty="0">
                <a:latin typeface="+mj-ea"/>
              </a:rPr>
              <a:t>의 </a:t>
            </a:r>
            <a:r>
              <a:rPr lang="ko-KR" altLang="en-US" sz="1400" dirty="0" err="1">
                <a:latin typeface="+mj-ea"/>
              </a:rPr>
              <a:t>히트맵을</a:t>
            </a:r>
            <a:r>
              <a:rPr lang="ko-KR" altLang="en-US" sz="1400" dirty="0">
                <a:latin typeface="+mj-ea"/>
              </a:rPr>
              <a:t> 가지는 모델이 필요함 </a:t>
            </a:r>
            <a:r>
              <a:rPr lang="en-US" altLang="ko-KR" sz="1400" dirty="0">
                <a:latin typeface="+mj-ea"/>
              </a:rPr>
              <a:t>(</a:t>
            </a:r>
            <a:r>
              <a:rPr lang="ko-KR" altLang="en-US" sz="1400" dirty="0" smtClean="0">
                <a:latin typeface="+mj-ea"/>
              </a:rPr>
              <a:t>위장</a:t>
            </a:r>
            <a:r>
              <a:rPr lang="en-US" altLang="ko-KR" sz="1400" dirty="0" smtClean="0">
                <a:latin typeface="+mj-ea"/>
              </a:rPr>
              <a:t>)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  <a:ea typeface="+mj-ea"/>
              </a:rPr>
              <a:t>슬라이드 학습 관리 시스템 제안 및 방향성 논의</a:t>
            </a:r>
            <a:endParaRPr lang="en-US" altLang="ko-KR" sz="1400" b="1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새로운 슬라이드에 대한 대응력 확보를 위해서 필요함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현재 슬라이드 시스템 및 </a:t>
            </a:r>
            <a:r>
              <a:rPr lang="en-US" altLang="ko-KR" sz="1400" dirty="0" smtClean="0">
                <a:latin typeface="+mj-ea"/>
                <a:ea typeface="+mj-ea"/>
              </a:rPr>
              <a:t>AI </a:t>
            </a:r>
            <a:r>
              <a:rPr lang="ko-KR" altLang="en-US" sz="1400" dirty="0" smtClean="0">
                <a:latin typeface="+mj-ea"/>
                <a:ea typeface="+mj-ea"/>
              </a:rPr>
              <a:t>모델의 한계 극복을 위해 필요함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6</a:t>
            </a:r>
            <a:r>
              <a:rPr lang="ko-KR" altLang="en-US" sz="1400" dirty="0" smtClean="0">
                <a:latin typeface="+mj-ea"/>
                <a:ea typeface="+mj-ea"/>
              </a:rPr>
              <a:t>월 공개 이후</a:t>
            </a:r>
            <a:r>
              <a:rPr lang="en-US" altLang="ko-KR" sz="1400" dirty="0" smtClean="0">
                <a:latin typeface="+mj-ea"/>
                <a:ea typeface="+mj-ea"/>
              </a:rPr>
              <a:t>, AI </a:t>
            </a:r>
            <a:r>
              <a:rPr lang="ko-KR" altLang="en-US" sz="1400" dirty="0" smtClean="0">
                <a:latin typeface="+mj-ea"/>
                <a:ea typeface="+mj-ea"/>
              </a:rPr>
              <a:t>모델의 성장을 보여줄 수 있을 것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  <a:ea typeface="+mj-ea"/>
              </a:rPr>
              <a:t>슬라이드 학습 관리 시스템 피드백 </a:t>
            </a:r>
            <a:endParaRPr lang="en-US" altLang="ko-KR" sz="1400" b="1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N </a:t>
            </a:r>
            <a:r>
              <a:rPr lang="ko-KR" altLang="en-US" sz="1400" dirty="0" smtClean="0">
                <a:latin typeface="+mj-ea"/>
                <a:ea typeface="+mj-ea"/>
              </a:rPr>
              <a:t>슬라이드에 대한 자동 업데이트 </a:t>
            </a: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err="1" smtClean="0">
                <a:latin typeface="+mj-ea"/>
                <a:ea typeface="+mj-ea"/>
              </a:rPr>
              <a:t>씨젠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N </a:t>
            </a:r>
            <a:r>
              <a:rPr lang="ko-KR" altLang="en-US" sz="1400" dirty="0" smtClean="0">
                <a:latin typeface="+mj-ea"/>
                <a:ea typeface="+mj-ea"/>
              </a:rPr>
              <a:t>수가 많아 편향성 발생에 대한 우려 </a:t>
            </a: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err="1" smtClean="0">
                <a:latin typeface="+mj-ea"/>
                <a:ea typeface="+mj-ea"/>
              </a:rPr>
              <a:t>씨젠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대상 슬라이드에 대한 선정 기준 필요 </a:t>
            </a: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en-US" altLang="ko-KR" sz="1400" dirty="0" err="1" smtClean="0">
                <a:latin typeface="+mj-ea"/>
                <a:ea typeface="+mj-ea"/>
              </a:rPr>
              <a:t>Eg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불일치 슬라이드만을 대상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추가 </a:t>
            </a:r>
            <a:r>
              <a:rPr lang="en-US" altLang="ko-KR" sz="1400" dirty="0" smtClean="0">
                <a:latin typeface="+mj-ea"/>
                <a:ea typeface="+mj-ea"/>
              </a:rPr>
              <a:t>annotation</a:t>
            </a:r>
            <a:r>
              <a:rPr lang="ko-KR" altLang="en-US" sz="1400" dirty="0" smtClean="0">
                <a:latin typeface="+mj-ea"/>
                <a:ea typeface="+mj-ea"/>
              </a:rPr>
              <a:t>에 대한 부담 감소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하지만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슬라이드 추가가 필요하다면 진행 할 것 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  <a:ea typeface="+mj-ea"/>
              </a:rPr>
              <a:t>개발 스케줄 논의 </a:t>
            </a:r>
            <a:endParaRPr lang="en-US" altLang="ko-KR" sz="1400" b="1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~6</a:t>
            </a:r>
            <a:r>
              <a:rPr lang="ko-KR" altLang="en-US" sz="1400" dirty="0" smtClean="0">
                <a:latin typeface="+mj-ea"/>
                <a:ea typeface="+mj-ea"/>
              </a:rPr>
              <a:t>월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ko-KR" altLang="en-US" sz="1400" dirty="0" smtClean="0">
                <a:latin typeface="+mj-ea"/>
                <a:ea typeface="+mj-ea"/>
              </a:rPr>
              <a:t>슬라이드 시스템 개발 완료 계획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학습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atin typeface="+mj-ea"/>
                <a:ea typeface="+mj-ea"/>
              </a:rPr>
              <a:t>관리 시스템 개발 일정은 추후 논의 </a:t>
            </a: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금일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  <a:r>
              <a:rPr lang="ko-KR" altLang="en-US" sz="1400" dirty="0" smtClean="0">
                <a:latin typeface="+mj-ea"/>
                <a:ea typeface="+mj-ea"/>
              </a:rPr>
              <a:t>  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u="sng" dirty="0" smtClean="0">
                <a:latin typeface="+mj-ea"/>
                <a:ea typeface="+mj-ea"/>
              </a:rPr>
              <a:t>본 파일의 슬라이드</a:t>
            </a:r>
            <a:r>
              <a:rPr lang="en-US" altLang="ko-KR" sz="1400" b="1" u="sng" dirty="0" smtClean="0">
                <a:latin typeface="+mj-ea"/>
                <a:ea typeface="+mj-ea"/>
              </a:rPr>
              <a:t>-</a:t>
            </a:r>
            <a:r>
              <a:rPr lang="ko-KR" altLang="en-US" sz="1400" b="1" u="sng" dirty="0" smtClean="0">
                <a:latin typeface="+mj-ea"/>
                <a:ea typeface="+mj-ea"/>
              </a:rPr>
              <a:t> </a:t>
            </a:r>
            <a:r>
              <a:rPr lang="en-US" altLang="ko-KR" sz="1400" b="1" u="sng" dirty="0" smtClean="0">
                <a:latin typeface="+mj-ea"/>
                <a:ea typeface="+mj-ea"/>
              </a:rPr>
              <a:t>18~19 </a:t>
            </a:r>
            <a:r>
              <a:rPr lang="ko-KR" altLang="en-US" sz="1400" dirty="0" smtClean="0">
                <a:latin typeface="+mj-ea"/>
                <a:ea typeface="+mj-ea"/>
              </a:rPr>
              <a:t>참조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참조</a:t>
            </a:r>
            <a:r>
              <a:rPr lang="en-US" altLang="ko-KR" sz="1400" dirty="0" smtClean="0">
                <a:latin typeface="+mj-ea"/>
                <a:ea typeface="+mj-ea"/>
              </a:rPr>
              <a:t>) ~4/9 </a:t>
            </a:r>
            <a:r>
              <a:rPr lang="ko-KR" altLang="en-US" sz="1400" dirty="0" smtClean="0">
                <a:latin typeface="+mj-ea"/>
                <a:ea typeface="+mj-ea"/>
              </a:rPr>
              <a:t>대장 </a:t>
            </a:r>
            <a:r>
              <a:rPr lang="en-US" altLang="ko-KR" sz="1400" dirty="0" smtClean="0">
                <a:latin typeface="+mj-ea"/>
                <a:ea typeface="+mj-ea"/>
              </a:rPr>
              <a:t>U </a:t>
            </a:r>
            <a:r>
              <a:rPr lang="ko-KR" altLang="en-US" sz="1400" dirty="0" smtClean="0">
                <a:latin typeface="+mj-ea"/>
                <a:ea typeface="+mj-ea"/>
              </a:rPr>
              <a:t>그룹 추가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)</a:t>
            </a:r>
            <a:r>
              <a:rPr lang="ko-KR" altLang="en-US" sz="1400" dirty="0" smtClean="0">
                <a:latin typeface="+mj-ea"/>
              </a:rPr>
              <a:t> </a:t>
            </a:r>
            <a:endParaRPr lang="en-US" altLang="ko-KR" sz="1400" dirty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299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4/8- </a:t>
            </a:r>
            <a:r>
              <a:rPr lang="ko-KR" altLang="en-US" b="1" dirty="0" smtClean="0"/>
              <a:t>개발 방향성 회의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05" y="1280161"/>
            <a:ext cx="7002093" cy="524481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205346" y="5977176"/>
            <a:ext cx="3832166" cy="506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951017" y="1720735"/>
            <a:ext cx="1363288" cy="42561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274320" y="689156"/>
            <a:ext cx="70658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/>
              <a:t>1</a:t>
            </a:r>
            <a:r>
              <a:rPr lang="ko-KR" altLang="en-US" dirty="0"/>
              <a:t>차년도 </a:t>
            </a:r>
            <a:r>
              <a:rPr lang="en-US" altLang="ko-KR" dirty="0" smtClean="0"/>
              <a:t>–</a:t>
            </a:r>
            <a:r>
              <a:rPr lang="ko-KR" altLang="en-US" dirty="0" err="1" smtClean="0"/>
              <a:t>간트차트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제안서와 동일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endParaRPr lang="ko-KR" altLang="en-US" sz="1600" dirty="0"/>
          </a:p>
        </p:txBody>
      </p:sp>
      <p:sp>
        <p:nvSpPr>
          <p:cNvPr id="13" name="아래쪽 화살표 12"/>
          <p:cNvSpPr/>
          <p:nvPr/>
        </p:nvSpPr>
        <p:spPr>
          <a:xfrm>
            <a:off x="3241963" y="1895714"/>
            <a:ext cx="147638" cy="17097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3326389" y="2066688"/>
            <a:ext cx="0" cy="3910163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58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4/8- </a:t>
            </a:r>
            <a:r>
              <a:rPr lang="ko-KR" altLang="en-US" b="1" dirty="0" smtClean="0"/>
              <a:t>개발 방향성 회의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4320" y="689156"/>
            <a:ext cx="7065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추가 </a:t>
            </a:r>
            <a:r>
              <a:rPr lang="ko-KR" altLang="en-US" sz="1600" b="1" dirty="0" err="1" smtClean="0"/>
              <a:t>스캐줄</a:t>
            </a:r>
            <a:endParaRPr lang="en-US" altLang="ko-KR" sz="1600" b="1" dirty="0" smtClean="0"/>
          </a:p>
          <a:p>
            <a:endParaRPr lang="ko-KR" altLang="en-US" sz="1600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45427"/>
              </p:ext>
            </p:extLst>
          </p:nvPr>
        </p:nvGraphicFramePr>
        <p:xfrm>
          <a:off x="569275" y="1273931"/>
          <a:ext cx="7635734" cy="543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867">
                  <a:extLst>
                    <a:ext uri="{9D8B030D-6E8A-4147-A177-3AD203B41FA5}">
                      <a16:colId xmlns:a16="http://schemas.microsoft.com/office/drawing/2014/main" val="221585192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0573131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17017214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27298373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77995676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99308633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8787480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1334491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63307474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0624307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23879851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46916128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98084515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524084898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344269604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일련 번호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연구 개발 내용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추진 일정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기간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주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7369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95832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패치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학습 관리 시스템 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디자인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060089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슬라이드 학습 관리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시스템 디자인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016147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GUI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연결 및 디자인 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전략 협의 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142529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패치 학습 관리 시스템 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프로토타입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개발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64999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패치 학습 관리 시스템 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프로토타입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테스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88523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슬라이드 학습 관리 시스템 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프로토타입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 개발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51192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슬라이드 학습 관리 시스템 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프로토타입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87557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모델 통합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21328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서버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53937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사용자 테스트 및 이슈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219787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업데이트 및 최종 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918895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3718288" y="2123737"/>
            <a:ext cx="772013" cy="1862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098189" y="2541656"/>
            <a:ext cx="784224" cy="1862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3301293" y="2988028"/>
            <a:ext cx="1985082" cy="1944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904020" y="3405468"/>
            <a:ext cx="1164488" cy="169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478994" y="3837439"/>
            <a:ext cx="855132" cy="1591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861306" y="5154466"/>
            <a:ext cx="803767" cy="1563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440346" y="966154"/>
            <a:ext cx="3297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/>
              <a:t>1. </a:t>
            </a:r>
            <a:r>
              <a:rPr lang="ko-KR" altLang="en-US" sz="1400" b="1" dirty="0" smtClean="0"/>
              <a:t>슬라이드 학습 관리 시스템 개발 일정</a:t>
            </a:r>
            <a:endParaRPr lang="ko-KR" altLang="en-US" sz="1400" b="1" dirty="0"/>
          </a:p>
        </p:txBody>
      </p:sp>
      <p:sp>
        <p:nvSpPr>
          <p:cNvPr id="27" name="직사각형 26"/>
          <p:cNvSpPr/>
          <p:nvPr/>
        </p:nvSpPr>
        <p:spPr>
          <a:xfrm>
            <a:off x="5696818" y="4292435"/>
            <a:ext cx="1164488" cy="169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271792" y="4724406"/>
            <a:ext cx="855132" cy="1591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/>
          <p:cNvCxnSpPr/>
          <p:nvPr/>
        </p:nvCxnSpPr>
        <p:spPr>
          <a:xfrm>
            <a:off x="4467457" y="2021811"/>
            <a:ext cx="8312" cy="46293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H="1">
            <a:off x="6845300" y="2021811"/>
            <a:ext cx="673" cy="46293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77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455683"/>
              </p:ext>
            </p:extLst>
          </p:nvPr>
        </p:nvGraphicFramePr>
        <p:xfrm>
          <a:off x="260466" y="515389"/>
          <a:ext cx="8725593" cy="32010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65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4/2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4/9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추가 스캐닝 정보 확인 중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kaist_profile_test</a:t>
                      </a:r>
                      <a:r>
                        <a:rPr lang="en-US" altLang="ko-KR" sz="1200" dirty="0" smtClean="0"/>
                        <a:t> </a:t>
                      </a:r>
                      <a:endParaRPr lang="ko-KR" altLang="en-US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대장 </a:t>
                      </a:r>
                      <a:r>
                        <a:rPr lang="en-US" altLang="ko-KR" sz="1200" dirty="0" smtClean="0"/>
                        <a:t>U </a:t>
                      </a:r>
                      <a:r>
                        <a:rPr lang="ko-KR" altLang="en-US" sz="1200" dirty="0" smtClean="0"/>
                        <a:t>슬라이드 추가 </a:t>
                      </a:r>
                      <a:r>
                        <a:rPr lang="en-US" altLang="ko-KR" sz="1200" dirty="0" smtClean="0"/>
                        <a:t>(~4/9)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Profile </a:t>
                      </a:r>
                      <a:r>
                        <a:rPr lang="ko-KR" altLang="en-US" sz="1200" dirty="0" smtClean="0"/>
                        <a:t>영향 평가</a:t>
                      </a:r>
                      <a:r>
                        <a:rPr lang="en-US" altLang="ko-KR" sz="1200" baseline="0" dirty="0" smtClean="0"/>
                        <a:t>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err="1" smtClean="0"/>
                        <a:t>프로필별</a:t>
                      </a:r>
                      <a:r>
                        <a:rPr lang="ko-KR" altLang="en-US" sz="1200" baseline="0" dirty="0" smtClean="0"/>
                        <a:t> 분류를 위한 슬라이드 생성 </a:t>
                      </a:r>
                      <a:r>
                        <a:rPr lang="ko-KR" altLang="en-US" sz="1200" baseline="0" dirty="0" err="1" smtClean="0"/>
                        <a:t>일짜</a:t>
                      </a:r>
                      <a:r>
                        <a:rPr lang="ko-KR" altLang="en-US" sz="1200" baseline="0" dirty="0" smtClean="0"/>
                        <a:t> 추출</a:t>
                      </a:r>
                      <a:endParaRPr lang="ko-KR" altLang="en-US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1145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665398"/>
              </p:ext>
            </p:extLst>
          </p:nvPr>
        </p:nvGraphicFramePr>
        <p:xfrm>
          <a:off x="260465" y="2352040"/>
          <a:ext cx="8725593" cy="410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모델</a:t>
                      </a:r>
                      <a:r>
                        <a:rPr lang="en-US" altLang="ko-KR" sz="1200" dirty="0" smtClean="0"/>
                        <a:t>-feature</a:t>
                      </a:r>
                      <a:r>
                        <a:rPr lang="en-US" altLang="ko-KR" sz="1200" baseline="0" dirty="0" smtClean="0"/>
                        <a:t> Cube(‘</a:t>
                      </a:r>
                      <a:r>
                        <a:rPr lang="ko-KR" altLang="en-US" sz="1200" baseline="0" dirty="0" smtClean="0"/>
                        <a:t>박영진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DB </a:t>
                      </a:r>
                      <a:r>
                        <a:rPr lang="ko-KR" altLang="en-US" sz="1200" dirty="0" smtClean="0"/>
                        <a:t>연결 작업 완료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위장 모델 </a:t>
                      </a:r>
                      <a:r>
                        <a:rPr lang="ko-KR" altLang="en-US" sz="1200" dirty="0" err="1" smtClean="0"/>
                        <a:t>히트맵</a:t>
                      </a:r>
                      <a:r>
                        <a:rPr lang="ko-KR" altLang="en-US" sz="1200" dirty="0" smtClean="0"/>
                        <a:t> 피드백 </a:t>
                      </a:r>
                      <a:endParaRPr lang="en-US" altLang="ko-KR" sz="12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추가 스캐닝 데이터 </a:t>
                      </a:r>
                      <a:r>
                        <a:rPr lang="ko-KR" altLang="en-US" sz="1200" dirty="0" err="1" smtClean="0"/>
                        <a:t>히트맵</a:t>
                      </a:r>
                      <a:r>
                        <a:rPr lang="ko-KR" altLang="en-US" sz="1200" dirty="0" smtClean="0"/>
                        <a:t> 확인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모델 업데이트 착수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현재 </a:t>
                      </a:r>
                      <a:r>
                        <a:rPr lang="en-US" altLang="ko-KR" sz="1200" dirty="0" err="1" smtClean="0"/>
                        <a:t>config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정보 수집 완료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다음주</a:t>
                      </a:r>
                      <a:r>
                        <a:rPr lang="en-US" altLang="ko-KR" sz="1200" dirty="0" smtClean="0"/>
                        <a:t>(~4/9), </a:t>
                      </a:r>
                      <a:r>
                        <a:rPr lang="ko-KR" altLang="en-US" sz="1200" dirty="0" err="1" smtClean="0"/>
                        <a:t>타일링</a:t>
                      </a:r>
                      <a:r>
                        <a:rPr lang="ko-KR" altLang="en-US" sz="1200" dirty="0" smtClean="0"/>
                        <a:t> 완료 목표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특별 이슈 </a:t>
                      </a:r>
                      <a:r>
                        <a:rPr lang="ko-KR" altLang="en-US" sz="1200" dirty="0" err="1" smtClean="0"/>
                        <a:t>없을시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위장에서 확인된 정보를 기준으로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업데이트 예정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추가 데이터 확보 이후로 개발 계획 변경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(4/8) </a:t>
                      </a:r>
                      <a:r>
                        <a:rPr lang="ko-KR" altLang="en-US" sz="1200" dirty="0" smtClean="0"/>
                        <a:t>개발 방향성 회의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10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993978"/>
              </p:ext>
            </p:extLst>
          </p:nvPr>
        </p:nvGraphicFramePr>
        <p:xfrm>
          <a:off x="260466" y="515389"/>
          <a:ext cx="8725593" cy="18330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65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4/2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4/9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데이터 추가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28650" marR="0" lvl="2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E\A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stomach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샘플 촬영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20210329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615288"/>
              </p:ext>
            </p:extLst>
          </p:nvPr>
        </p:nvGraphicFramePr>
        <p:xfrm>
          <a:off x="260465" y="2352040"/>
          <a:ext cx="8725593" cy="410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노이즈 필터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추가 데이터에 대해서 </a:t>
                      </a:r>
                      <a:r>
                        <a:rPr lang="ko-KR" altLang="en-US" sz="1200" dirty="0" err="1" smtClean="0"/>
                        <a:t>필터링</a:t>
                      </a:r>
                      <a:r>
                        <a:rPr lang="ko-KR" altLang="en-US" sz="1200" dirty="0" smtClean="0"/>
                        <a:t> 테스트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서브 폴더 인식 관련 </a:t>
                      </a:r>
                      <a:r>
                        <a:rPr lang="ko-KR" altLang="en-US" sz="1200" dirty="0" err="1" smtClean="0"/>
                        <a:t>연구중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현재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모델 업데이트의 한계가 보임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Bias </a:t>
                      </a:r>
                      <a:r>
                        <a:rPr lang="ko-KR" altLang="en-US" sz="1200" dirty="0" smtClean="0"/>
                        <a:t>제거 시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dirty="0" err="1" smtClean="0"/>
                        <a:t>acc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약 </a:t>
                      </a:r>
                      <a:r>
                        <a:rPr lang="en-US" altLang="ko-KR" sz="1200" dirty="0" smtClean="0"/>
                        <a:t>0.88)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해당 모듈에 대한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방향성 </a:t>
                      </a:r>
                      <a:r>
                        <a:rPr lang="ko-KR" altLang="en-US" sz="1200" dirty="0" err="1" smtClean="0"/>
                        <a:t>재논의</a:t>
                      </a:r>
                      <a:r>
                        <a:rPr lang="ko-KR" altLang="en-US" sz="1200" dirty="0" smtClean="0"/>
                        <a:t> 혹은 활용법 기획이 필요함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기존 목적인 </a:t>
                      </a:r>
                      <a:r>
                        <a:rPr lang="en-US" altLang="ko-KR" sz="1200" dirty="0" smtClean="0"/>
                        <a:t>N </a:t>
                      </a:r>
                      <a:r>
                        <a:rPr lang="ko-KR" altLang="en-US" sz="1200" dirty="0" smtClean="0"/>
                        <a:t>투입의 최소화를 실무자와 재 논의 </a:t>
                      </a:r>
                      <a:r>
                        <a:rPr lang="en-US" altLang="ko-KR" sz="1200" dirty="0" smtClean="0"/>
                        <a:t>(4/5)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디텍터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기존 </a:t>
                      </a:r>
                      <a:r>
                        <a:rPr lang="en-US" altLang="ko-KR" sz="1200" dirty="0" smtClean="0"/>
                        <a:t>test </a:t>
                      </a:r>
                      <a:r>
                        <a:rPr lang="ko-KR" altLang="en-US" sz="1200" dirty="0" smtClean="0"/>
                        <a:t>데이터에 대한 샘플 전달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추가 데이터에 대해서도 결과 전달 준비 중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추가 데이터에 대해서도 결과 전달 준비 중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노이즈 제거 이후 중복 이미지 제거 작업 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59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980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3" y="146057"/>
            <a:ext cx="395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영향 요소 분석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8690" y="549088"/>
            <a:ext cx="7612859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j-ea"/>
                <a:ea typeface="+mj-ea"/>
              </a:rPr>
              <a:t>슬라이드 영향 요소는 </a:t>
            </a:r>
            <a:r>
              <a:rPr lang="en-US" altLang="ko-KR" sz="1400" dirty="0">
                <a:latin typeface="+mj-ea"/>
                <a:ea typeface="+mj-ea"/>
              </a:rPr>
              <a:t>1) configuration, 2) profile</a:t>
            </a:r>
            <a:r>
              <a:rPr lang="ko-KR" altLang="en-US" sz="1400" dirty="0">
                <a:latin typeface="+mj-ea"/>
                <a:ea typeface="+mj-ea"/>
              </a:rPr>
              <a:t>로 크게 분류가 가능함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j-ea"/>
                <a:ea typeface="+mj-ea"/>
              </a:rPr>
              <a:t> </a:t>
            </a:r>
            <a:r>
              <a:rPr lang="en-US" altLang="ko-KR" sz="1400" b="1" dirty="0">
                <a:latin typeface="+mj-ea"/>
                <a:ea typeface="+mj-ea"/>
              </a:rPr>
              <a:t>1) configuration:</a:t>
            </a:r>
            <a:r>
              <a:rPr lang="ko-KR" altLang="en-US" sz="1400" dirty="0">
                <a:latin typeface="+mj-ea"/>
                <a:ea typeface="+mj-ea"/>
              </a:rPr>
              <a:t> 패치 분류에 직접적인 영향을 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핵의 크기 등에 </a:t>
            </a:r>
            <a:r>
              <a:rPr lang="ko-KR" altLang="en-US" sz="1400" dirty="0" smtClean="0">
                <a:latin typeface="+mj-ea"/>
                <a:ea typeface="+mj-ea"/>
              </a:rPr>
              <a:t>영향</a:t>
            </a:r>
            <a:endParaRPr lang="en-US" altLang="ko-KR" sz="14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j-ea"/>
                <a:ea typeface="+mj-ea"/>
              </a:rPr>
              <a:t>	1</a:t>
            </a:r>
            <a:r>
              <a:rPr lang="en-US" altLang="ko-KR" sz="1400" dirty="0">
                <a:latin typeface="+mj-ea"/>
                <a:ea typeface="+mj-ea"/>
              </a:rPr>
              <a:t>)-1 Zoom lv: </a:t>
            </a:r>
            <a:r>
              <a:rPr lang="ko-KR" altLang="en-US" sz="1400" dirty="0" smtClean="0">
                <a:latin typeface="+mj-ea"/>
                <a:ea typeface="+mj-ea"/>
              </a:rPr>
              <a:t>이미지에 대한 </a:t>
            </a:r>
            <a:r>
              <a:rPr lang="ko-KR" altLang="en-US" sz="1400" dirty="0">
                <a:latin typeface="+mj-ea"/>
                <a:ea typeface="+mj-ea"/>
              </a:rPr>
              <a:t>확대 정도로서 이미지 배율에 </a:t>
            </a:r>
            <a:r>
              <a:rPr lang="ko-KR" altLang="en-US" sz="1400" dirty="0" smtClean="0">
                <a:latin typeface="+mj-ea"/>
                <a:ea typeface="+mj-ea"/>
              </a:rPr>
              <a:t>영향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configuration </a:t>
            </a:r>
            <a:r>
              <a:rPr lang="ko-KR" altLang="en-US" sz="1400" dirty="0" err="1">
                <a:latin typeface="+mj-ea"/>
                <a:ea typeface="+mj-ea"/>
              </a:rPr>
              <a:t>정보중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Zoom lv</a:t>
            </a:r>
            <a:r>
              <a:rPr lang="ko-KR" altLang="en-US" sz="1400" dirty="0">
                <a:latin typeface="+mj-ea"/>
                <a:ea typeface="+mj-ea"/>
              </a:rPr>
              <a:t>은 반드시 </a:t>
            </a:r>
            <a:r>
              <a:rPr lang="ko-KR" altLang="en-US" sz="1400" dirty="0" smtClean="0">
                <a:latin typeface="+mj-ea"/>
                <a:ea typeface="+mj-ea"/>
              </a:rPr>
              <a:t>동일해야 함</a:t>
            </a:r>
            <a:endParaRPr lang="en-US" altLang="ko-KR" sz="1400" dirty="0"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j-ea"/>
                <a:ea typeface="+mj-ea"/>
              </a:rPr>
              <a:t>줌레벨은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모델이 인식하는 핵의 크기에 직접적인 </a:t>
            </a:r>
            <a:r>
              <a:rPr lang="ko-KR" altLang="en-US" sz="1400" dirty="0" smtClean="0">
                <a:latin typeface="+mj-ea"/>
                <a:ea typeface="+mj-ea"/>
              </a:rPr>
              <a:t>영향을 줌</a:t>
            </a:r>
            <a:r>
              <a:rPr lang="ko-KR" altLang="en-US" sz="1400" dirty="0">
                <a:latin typeface="+mj-ea"/>
                <a:ea typeface="+mj-ea"/>
              </a:rPr>
              <a:t> </a:t>
            </a: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그림 참조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  </a:t>
            </a:r>
            <a:r>
              <a:rPr lang="en-US" altLang="ko-KR" sz="1400" dirty="0" smtClean="0"/>
              <a:t>	1</a:t>
            </a:r>
            <a:r>
              <a:rPr lang="en-US" altLang="ko-KR" sz="1400" dirty="0"/>
              <a:t>)-2:  slide dimension : </a:t>
            </a:r>
            <a:r>
              <a:rPr lang="ko-KR" altLang="en-US" sz="1400" dirty="0"/>
              <a:t>이미지 전체 크기에 영향을 줌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slide dimension </a:t>
            </a:r>
            <a:r>
              <a:rPr lang="ko-KR" altLang="en-US" sz="1400" dirty="0"/>
              <a:t>값이 크게 변하는 경우</a:t>
            </a:r>
            <a:r>
              <a:rPr lang="en-US" altLang="ko-KR" sz="1400" dirty="0"/>
              <a:t>, Zoom lv</a:t>
            </a:r>
            <a:r>
              <a:rPr lang="ko-KR" altLang="en-US" sz="1400" dirty="0"/>
              <a:t>에 영향을 주어 문제를 일으킴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값이 크게 </a:t>
            </a:r>
            <a:r>
              <a:rPr lang="ko-KR" altLang="en-US" sz="1400" dirty="0" err="1"/>
              <a:t>차이나지</a:t>
            </a:r>
            <a:r>
              <a:rPr lang="ko-KR" altLang="en-US" sz="1400" dirty="0"/>
              <a:t> 않고 </a:t>
            </a:r>
            <a:r>
              <a:rPr lang="en-US" altLang="ko-KR" sz="1400" dirty="0"/>
              <a:t>Zoom lv </a:t>
            </a:r>
            <a:r>
              <a:rPr lang="ko-KR" altLang="en-US" sz="1400" dirty="0"/>
              <a:t>이 </a:t>
            </a:r>
            <a:r>
              <a:rPr lang="en-US" altLang="ko-KR" sz="1400" dirty="0"/>
              <a:t>19</a:t>
            </a:r>
            <a:r>
              <a:rPr lang="ko-KR" altLang="en-US" sz="1400" dirty="0"/>
              <a:t>라면 사용이 가능한 슬라이드임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    </a:t>
            </a:r>
            <a:r>
              <a:rPr lang="en-US" altLang="ko-KR" sz="1400" dirty="0" smtClean="0"/>
              <a:t>	1)-3</a:t>
            </a:r>
            <a:r>
              <a:rPr lang="en-US" altLang="ko-KR" sz="1400" dirty="0"/>
              <a:t>:  Quality factor : </a:t>
            </a:r>
            <a:r>
              <a:rPr lang="ko-KR" altLang="en-US" sz="1400" dirty="0"/>
              <a:t>이미지의 픽셀 품질과 관련되어 있음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확인 결과 크게 모델에 영향을 주지 않음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하지만 일관된 결과를 위해서</a:t>
            </a:r>
            <a:r>
              <a:rPr lang="en-US" altLang="ko-KR" sz="1400" dirty="0"/>
              <a:t>, 80</a:t>
            </a:r>
            <a:r>
              <a:rPr lang="ko-KR" altLang="en-US" sz="1400" dirty="0"/>
              <a:t>의 값을 </a:t>
            </a:r>
            <a:r>
              <a:rPr lang="ko-KR" altLang="en-US" sz="1400" dirty="0" smtClean="0"/>
              <a:t>권장함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181" y="4809271"/>
            <a:ext cx="1135541" cy="113554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106" y="4810921"/>
            <a:ext cx="1135541" cy="1135541"/>
          </a:xfrm>
          <a:prstGeom prst="rect">
            <a:avLst/>
          </a:prstGeom>
        </p:spPr>
      </p:pic>
      <p:cxnSp>
        <p:nvCxnSpPr>
          <p:cNvPr id="20" name="직선 연결선 19"/>
          <p:cNvCxnSpPr>
            <a:stCxn id="18" idx="3"/>
            <a:endCxn id="19" idx="1"/>
          </p:cNvCxnSpPr>
          <p:nvPr/>
        </p:nvCxnSpPr>
        <p:spPr>
          <a:xfrm>
            <a:off x="7163722" y="5377042"/>
            <a:ext cx="382384" cy="16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99941" y="4538254"/>
            <a:ext cx="1163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Z-lv:18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40813" y="4530542"/>
            <a:ext cx="1163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Z-lv:19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075076"/>
              </p:ext>
            </p:extLst>
          </p:nvPr>
        </p:nvGraphicFramePr>
        <p:xfrm>
          <a:off x="1005591" y="4530542"/>
          <a:ext cx="447274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60">
                  <a:extLst>
                    <a:ext uri="{9D8B030D-6E8A-4147-A177-3AD203B41FA5}">
                      <a16:colId xmlns:a16="http://schemas.microsoft.com/office/drawing/2014/main" val="339865445"/>
                    </a:ext>
                  </a:extLst>
                </a:gridCol>
                <a:gridCol w="1864120">
                  <a:extLst>
                    <a:ext uri="{9D8B030D-6E8A-4147-A177-3AD203B41FA5}">
                      <a16:colId xmlns:a16="http://schemas.microsoft.com/office/drawing/2014/main" val="3736408539"/>
                    </a:ext>
                  </a:extLst>
                </a:gridCol>
                <a:gridCol w="1465563">
                  <a:extLst>
                    <a:ext uri="{9D8B030D-6E8A-4147-A177-3AD203B41FA5}">
                      <a16:colId xmlns:a16="http://schemas.microsoft.com/office/drawing/2014/main" val="335207707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필요값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10419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size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Slide dimension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90036 -&gt;91200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74607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Zoom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lv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789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resolution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factor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 (good)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111834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948785" y="4197381"/>
            <a:ext cx="4210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–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패치 분류에 직접적 영향 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핵의 크기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78400" y="6215829"/>
            <a:ext cx="7840866" cy="31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/>
              <a:t>*configuration</a:t>
            </a:r>
            <a:r>
              <a:rPr lang="ko-KR" altLang="en-US" sz="1100" b="1" dirty="0"/>
              <a:t>과 관련된 내용은 </a:t>
            </a:r>
            <a:r>
              <a:rPr lang="ko-KR" altLang="en-US" sz="1100" b="1" dirty="0" smtClean="0"/>
              <a:t>표와  </a:t>
            </a:r>
            <a:r>
              <a:rPr lang="ko-KR" altLang="en-US" sz="1100" b="1" dirty="0"/>
              <a:t>같이 요약 가능하며</a:t>
            </a:r>
            <a:r>
              <a:rPr lang="en-US" altLang="ko-KR" sz="1100" b="1" dirty="0"/>
              <a:t>, Zoom lv</a:t>
            </a:r>
            <a:r>
              <a:rPr lang="ko-KR" altLang="en-US" sz="1100" b="1" dirty="0"/>
              <a:t>의 값이 가장 중요하고 반드시 가이드 </a:t>
            </a:r>
            <a:r>
              <a:rPr lang="ko-KR" altLang="en-US" sz="1100" b="1" dirty="0" err="1" smtClean="0"/>
              <a:t>되야함</a:t>
            </a:r>
            <a:r>
              <a:rPr lang="ko-KR" altLang="en-US" sz="1100" b="1" dirty="0">
                <a:latin typeface="+mj-ea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0688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3" y="146057"/>
            <a:ext cx="395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영향 요소 분석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7894" y="705915"/>
            <a:ext cx="761285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2) profile: </a:t>
            </a:r>
            <a:r>
              <a:rPr lang="ko-KR" altLang="en-US" sz="1400" dirty="0"/>
              <a:t>슬라이드를 촬영하기 위한</a:t>
            </a:r>
            <a:r>
              <a:rPr lang="en-US" altLang="ko-KR" sz="1400" dirty="0"/>
              <a:t>, </a:t>
            </a:r>
            <a:r>
              <a:rPr lang="ko-KR" altLang="en-US" sz="1400" dirty="0"/>
              <a:t>설정 정보의 종합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다양한 슬라이드 프로파일이 존재함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슬라이드 이미지 크기에 영향을 </a:t>
            </a:r>
            <a:r>
              <a:rPr lang="ko-KR" altLang="en-US" sz="1400" dirty="0" smtClean="0"/>
              <a:t>줄 수 </a:t>
            </a:r>
            <a:r>
              <a:rPr lang="ko-KR" altLang="en-US" sz="1400" dirty="0"/>
              <a:t>있음 </a:t>
            </a:r>
            <a:r>
              <a:rPr lang="en-US" altLang="ko-KR" sz="1400" dirty="0"/>
              <a:t>(Zoom lv </a:t>
            </a:r>
            <a:r>
              <a:rPr lang="ko-KR" altLang="en-US" sz="1400" dirty="0"/>
              <a:t>등</a:t>
            </a:r>
            <a:r>
              <a:rPr lang="en-US" altLang="ko-KR" sz="1400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촬영 담당자는 동일한 프로파일을 사용해야함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/>
              <a:t>촬영 조직 주변부의 범위를 </a:t>
            </a:r>
            <a:r>
              <a:rPr lang="ko-KR" altLang="en-US" sz="1400" b="1" u="sng" dirty="0" smtClean="0"/>
              <a:t>설정할 수 </a:t>
            </a:r>
            <a:r>
              <a:rPr lang="ko-KR" altLang="en-US" sz="1400" b="1" u="sng" dirty="0"/>
              <a:t>있음</a:t>
            </a:r>
            <a:r>
              <a:rPr lang="en-US" altLang="ko-KR" sz="1400" b="1" u="sng" dirty="0"/>
              <a:t>(</a:t>
            </a:r>
            <a:r>
              <a:rPr lang="ko-KR" altLang="en-US" sz="1400" b="1" u="sng" dirty="0"/>
              <a:t>패치의 수</a:t>
            </a:r>
            <a:r>
              <a:rPr lang="en-US" altLang="ko-KR" sz="1400" b="1" u="sng" dirty="0"/>
              <a:t>, </a:t>
            </a:r>
            <a:r>
              <a:rPr lang="ko-KR" altLang="en-US" sz="1400" b="1" u="sng" dirty="0"/>
              <a:t>노이즈 수에 영향</a:t>
            </a:r>
            <a:r>
              <a:rPr lang="en-US" altLang="ko-KR" sz="1400" b="1" u="sng" dirty="0"/>
              <a:t>)</a:t>
            </a:r>
            <a:endParaRPr lang="ko-KR" altLang="en-US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864687"/>
              </p:ext>
            </p:extLst>
          </p:nvPr>
        </p:nvGraphicFramePr>
        <p:xfrm>
          <a:off x="1418187" y="3509430"/>
          <a:ext cx="5940828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4384">
                  <a:extLst>
                    <a:ext uri="{9D8B030D-6E8A-4147-A177-3AD203B41FA5}">
                      <a16:colId xmlns:a16="http://schemas.microsoft.com/office/drawing/2014/main" val="3445316675"/>
                    </a:ext>
                  </a:extLst>
                </a:gridCol>
                <a:gridCol w="1895302">
                  <a:extLst>
                    <a:ext uri="{9D8B030D-6E8A-4147-A177-3AD203B41FA5}">
                      <a16:colId xmlns:a16="http://schemas.microsoft.com/office/drawing/2014/main" val="1202337090"/>
                    </a:ext>
                  </a:extLst>
                </a:gridCol>
                <a:gridCol w="1421477">
                  <a:extLst>
                    <a:ext uri="{9D8B030D-6E8A-4147-A177-3AD203B41FA5}">
                      <a16:colId xmlns:a16="http://schemas.microsoft.com/office/drawing/2014/main" val="2029915641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12501322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Selection box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Specimen</a:t>
                      </a:r>
                      <a:r>
                        <a:rPr lang="en-US" altLang="ko-KR" sz="11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threshold</a:t>
                      </a:r>
                      <a:endParaRPr lang="ko-KR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715415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profile</a:t>
                      </a:r>
                      <a:endParaRPr lang="ko-KR" altLang="en-US" sz="1400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sng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2021(SG)-80</a:t>
                      </a:r>
                      <a:endParaRPr lang="ko-KR" altLang="en-US" sz="140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sng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endParaRPr lang="ko-KR" altLang="en-US" sz="1400" u="sng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</a:t>
                      </a:r>
                      <a:endParaRPr lang="ko-KR" altLang="en-US" sz="140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264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Default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ko-KR" altLang="en-US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220 (</a:t>
                      </a:r>
                      <a:r>
                        <a:rPr lang="en-US" altLang="ko-KR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</a:t>
                      </a:r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207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20200221(SH)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184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8328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20200221(SH)-80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V(</a:t>
                      </a:r>
                      <a:r>
                        <a:rPr lang="ko-KR" alt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작은 박스</a:t>
                      </a:r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3395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seegene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V(</a:t>
                      </a:r>
                      <a:r>
                        <a:rPr lang="ko-KR" alt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작은 박스</a:t>
                      </a:r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(</a:t>
                      </a:r>
                      <a:r>
                        <a:rPr lang="en-US" altLang="ko-KR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</a:t>
                      </a:r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8673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2021(SG)-80(1): 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399505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361381" y="3161000"/>
            <a:ext cx="4409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Profile –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전체 프로세스에 영향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slide prediction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에 영향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27981" y="5799158"/>
            <a:ext cx="74149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050" b="1" u="sng" dirty="0">
                <a:latin typeface="+mj-ea"/>
              </a:rPr>
              <a:t>*Use selection box:</a:t>
            </a:r>
            <a:r>
              <a:rPr lang="en-US" altLang="ko-KR" sz="1050" dirty="0">
                <a:latin typeface="+mj-ea"/>
              </a:rPr>
              <a:t> </a:t>
            </a:r>
            <a:r>
              <a:rPr lang="ko-KR" altLang="en-US" sz="1050" dirty="0">
                <a:latin typeface="+mj-ea"/>
              </a:rPr>
              <a:t>슬라이드 스캐닝 범위 설정 </a:t>
            </a:r>
            <a:r>
              <a:rPr lang="en-US" altLang="ko-KR" sz="1050" dirty="0">
                <a:latin typeface="+mj-ea"/>
              </a:rPr>
              <a:t>[value: </a:t>
            </a:r>
            <a:r>
              <a:rPr lang="ko-KR" altLang="en-US" sz="1050" dirty="0">
                <a:latin typeface="+mj-ea"/>
              </a:rPr>
              <a:t>체크박스 체크</a:t>
            </a:r>
            <a:r>
              <a:rPr lang="en-US" altLang="ko-KR" sz="1050" dirty="0">
                <a:latin typeface="+mj-ea"/>
              </a:rPr>
              <a:t>]</a:t>
            </a:r>
          </a:p>
          <a:p>
            <a:pPr lvl="1"/>
            <a:r>
              <a:rPr lang="en-US" altLang="ko-KR" sz="1050" b="1" u="sng" dirty="0">
                <a:latin typeface="+mj-ea"/>
              </a:rPr>
              <a:t>*(</a:t>
            </a:r>
            <a:r>
              <a:rPr lang="en-US" altLang="ko-KR" sz="1050" b="1" u="sng" dirty="0" err="1">
                <a:latin typeface="+mj-ea"/>
              </a:rPr>
              <a:t>Thresholding</a:t>
            </a:r>
            <a:r>
              <a:rPr lang="en-US" altLang="ko-KR" sz="1050" b="1" u="sng" dirty="0">
                <a:latin typeface="+mj-ea"/>
              </a:rPr>
              <a:t>) </a:t>
            </a:r>
            <a:r>
              <a:rPr lang="en-US" altLang="ko-KR" sz="1050" b="1" u="sng" dirty="0" err="1">
                <a:latin typeface="+mj-ea"/>
              </a:rPr>
              <a:t>speciman</a:t>
            </a:r>
            <a:r>
              <a:rPr lang="en-US" altLang="ko-KR" sz="1050" b="1" u="sng" dirty="0">
                <a:latin typeface="+mj-ea"/>
              </a:rPr>
              <a:t> threshold: </a:t>
            </a:r>
            <a:r>
              <a:rPr lang="ko-KR" altLang="en-US" sz="1050" dirty="0">
                <a:latin typeface="+mj-ea"/>
              </a:rPr>
              <a:t>조직 주변부 포함 정도 </a:t>
            </a:r>
            <a:r>
              <a:rPr lang="en-US" altLang="ko-KR" sz="1050" dirty="0">
                <a:latin typeface="+mj-ea"/>
              </a:rPr>
              <a:t>[value:203]</a:t>
            </a:r>
          </a:p>
        </p:txBody>
      </p:sp>
    </p:spTree>
    <p:extLst>
      <p:ext uri="{BB962C8B-B14F-4D97-AF65-F5344CB8AC3E}">
        <p14:creationId xmlns:p14="http://schemas.microsoft.com/office/powerpoint/2010/main" val="283679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3" y="146057"/>
            <a:ext cx="395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영향 요소 분석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7894" y="705915"/>
            <a:ext cx="76128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*1</a:t>
            </a:r>
            <a:r>
              <a:rPr lang="en-US" altLang="ko-KR" sz="1400" dirty="0"/>
              <a:t>. </a:t>
            </a:r>
            <a:r>
              <a:rPr lang="en-US" altLang="ko-KR" sz="1400" b="1" dirty="0"/>
              <a:t>configuration </a:t>
            </a:r>
            <a:r>
              <a:rPr lang="ko-KR" altLang="en-US" sz="1400" b="1" dirty="0" err="1"/>
              <a:t>정보중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zoom lv</a:t>
            </a:r>
            <a:r>
              <a:rPr lang="ko-KR" altLang="en-US" sz="1400" dirty="0"/>
              <a:t>은 반드시 지켜져야 함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*2</a:t>
            </a:r>
            <a:r>
              <a:rPr lang="en-US" altLang="ko-KR" sz="1400" dirty="0"/>
              <a:t>. </a:t>
            </a:r>
            <a:r>
              <a:rPr lang="ko-KR" altLang="en-US" sz="1400" dirty="0"/>
              <a:t>프로파일은 가능하다면 동일하게 </a:t>
            </a:r>
            <a:r>
              <a:rPr lang="ko-KR" altLang="en-US" sz="1400" dirty="0" smtClean="0"/>
              <a:t>유지 되어야함</a:t>
            </a:r>
            <a:r>
              <a:rPr lang="ko-KR" altLang="en-US" sz="1400" dirty="0"/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'1</a:t>
            </a:r>
            <a:r>
              <a:rPr lang="en-US" altLang="ko-KR" sz="1400" dirty="0"/>
              <a:t>.'</a:t>
            </a:r>
            <a:r>
              <a:rPr lang="ko-KR" altLang="en-US" sz="1400" dirty="0"/>
              <a:t>의 경우 모델에 </a:t>
            </a:r>
            <a:r>
              <a:rPr lang="ko-KR" altLang="en-US" sz="1400" b="1" dirty="0"/>
              <a:t>간단한 필터를 </a:t>
            </a:r>
            <a:r>
              <a:rPr lang="ko-KR" altLang="en-US" sz="1400" dirty="0"/>
              <a:t>추가하여</a:t>
            </a:r>
            <a:r>
              <a:rPr lang="en-US" altLang="ko-KR" sz="1400" dirty="0"/>
              <a:t>, </a:t>
            </a:r>
            <a:r>
              <a:rPr lang="ko-KR" altLang="en-US" sz="1400" dirty="0"/>
              <a:t>잘못된 슬라이드의 투입을 </a:t>
            </a:r>
            <a:r>
              <a:rPr lang="ko-KR" altLang="en-US" sz="1400" dirty="0" smtClean="0"/>
              <a:t>막을 수 </a:t>
            </a:r>
            <a:r>
              <a:rPr lang="ko-KR" altLang="en-US" sz="1400" dirty="0"/>
              <a:t>있음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'2</a:t>
            </a:r>
            <a:r>
              <a:rPr lang="en-US" altLang="ko-KR" sz="1400" dirty="0"/>
              <a:t>.'</a:t>
            </a:r>
            <a:r>
              <a:rPr lang="ko-KR" altLang="en-US" sz="1400" dirty="0"/>
              <a:t>의 경우 각 슬라이드 정보에서 프로필 정보를 </a:t>
            </a:r>
            <a:r>
              <a:rPr lang="ko-KR" altLang="en-US" sz="1400" b="1" u="sng" dirty="0"/>
              <a:t>추출하는 것은 불가능함</a:t>
            </a:r>
            <a:r>
              <a:rPr lang="ko-KR" altLang="en-US" sz="1400" dirty="0"/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/>
              <a:t>따라서</a:t>
            </a:r>
            <a:r>
              <a:rPr lang="en-US" altLang="ko-KR" sz="1400" b="1" u="sng" dirty="0"/>
              <a:t>, </a:t>
            </a:r>
            <a:r>
              <a:rPr lang="ko-KR" altLang="en-US" sz="1400" b="1" u="sng" dirty="0"/>
              <a:t>동일 날짜에 동일 프로필 촬영을 가정함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각 </a:t>
            </a:r>
            <a:r>
              <a:rPr lang="ko-KR" altLang="en-US" sz="1400" dirty="0"/>
              <a:t>슬라이드로부터 생성 날짜를 추출하여 저장함</a:t>
            </a:r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** </a:t>
            </a:r>
            <a:r>
              <a:rPr lang="en-US" altLang="ko-KR" sz="1400" b="1" dirty="0">
                <a:solidFill>
                  <a:srgbClr val="FF0000"/>
                </a:solidFill>
              </a:rPr>
              <a:t>'1.'</a:t>
            </a:r>
            <a:r>
              <a:rPr lang="ko-KR" altLang="en-US" sz="1400" dirty="0"/>
              <a:t>의 경우 현실적으로 가능하며</a:t>
            </a:r>
            <a:r>
              <a:rPr lang="en-US" altLang="ko-KR" sz="1400" dirty="0"/>
              <a:t>, </a:t>
            </a:r>
            <a:r>
              <a:rPr lang="ko-KR" altLang="en-US" sz="1400" dirty="0"/>
              <a:t>퍼포먼스 증가에 효과를 보임 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</a:t>
            </a:r>
            <a:r>
              <a:rPr lang="ko-KR" altLang="en-US" sz="1400" dirty="0"/>
              <a:t>최근 슬라이드에 대한 성능 일관성을 보임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**</a:t>
            </a:r>
            <a:r>
              <a:rPr lang="en-US" altLang="ko-KR" sz="1400" dirty="0">
                <a:solidFill>
                  <a:srgbClr val="FF0000"/>
                </a:solidFill>
              </a:rPr>
              <a:t> </a:t>
            </a:r>
            <a:r>
              <a:rPr lang="en-US" altLang="ko-KR" sz="1400" b="1" dirty="0">
                <a:solidFill>
                  <a:srgbClr val="FF0000"/>
                </a:solidFill>
              </a:rPr>
              <a:t>'2'</a:t>
            </a:r>
            <a:r>
              <a:rPr lang="ko-KR" altLang="en-US" sz="1400" b="1" dirty="0"/>
              <a:t>의 경우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투입되는 비용에 비해서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성능 향상에 대한 기대가 어려움</a:t>
            </a:r>
            <a:endParaRPr lang="ko-KR" altLang="en-US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종합적으로</a:t>
            </a:r>
            <a:r>
              <a:rPr lang="en-US" altLang="ko-KR" sz="1400" b="1" dirty="0"/>
              <a:t>, '1'</a:t>
            </a:r>
            <a:r>
              <a:rPr lang="ko-KR" altLang="en-US" sz="1400" b="1" dirty="0"/>
              <a:t>을 사용하되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추후 새롭게 발생하는 예기치 못한 슬라이드에 대한 </a:t>
            </a:r>
            <a:r>
              <a:rPr lang="ko-KR" altLang="en-US" sz="1400" b="1" u="sng" dirty="0"/>
              <a:t>대응이 필요함을 </a:t>
            </a:r>
            <a:r>
              <a:rPr lang="ko-KR" altLang="en-US" sz="1400" b="1" dirty="0"/>
              <a:t>확인</a:t>
            </a:r>
            <a:endParaRPr lang="ko-KR" altLang="en-US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035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프로파일</a:t>
            </a:r>
            <a:r>
              <a:rPr lang="en-US" altLang="ko-KR" b="1" dirty="0" smtClean="0"/>
              <a:t>-</a:t>
            </a:r>
            <a:r>
              <a:rPr lang="ko-KR" altLang="en-US" b="1" dirty="0" err="1" smtClean="0"/>
              <a:t>히트맵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461170"/>
              </p:ext>
            </p:extLst>
          </p:nvPr>
        </p:nvGraphicFramePr>
        <p:xfrm>
          <a:off x="667787" y="1176537"/>
          <a:ext cx="6672352" cy="55944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7020">
                  <a:extLst>
                    <a:ext uri="{9D8B030D-6E8A-4147-A177-3AD203B41FA5}">
                      <a16:colId xmlns:a16="http://schemas.microsoft.com/office/drawing/2014/main" val="748812553"/>
                    </a:ext>
                  </a:extLst>
                </a:gridCol>
                <a:gridCol w="2622666">
                  <a:extLst>
                    <a:ext uri="{9D8B030D-6E8A-4147-A177-3AD203B41FA5}">
                      <a16:colId xmlns:a16="http://schemas.microsoft.com/office/drawing/2014/main" val="1819102123"/>
                    </a:ext>
                  </a:extLst>
                </a:gridCol>
                <a:gridCol w="2622666">
                  <a:extLst>
                    <a:ext uri="{9D8B030D-6E8A-4147-A177-3AD203B41FA5}">
                      <a16:colId xmlns:a16="http://schemas.microsoft.com/office/drawing/2014/main" val="4083179739"/>
                    </a:ext>
                  </a:extLst>
                </a:gridCol>
              </a:tblGrid>
              <a:tr h="932411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2021(SG)-80</a:t>
                      </a:r>
                      <a:endParaRPr lang="ko-KR" altLang="en-US" sz="1400" u="sng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u="sng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u="sng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053326"/>
                  </a:ext>
                </a:extLst>
              </a:tr>
              <a:tr h="932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Default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422814"/>
                  </a:ext>
                </a:extLst>
              </a:tr>
              <a:tr h="932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20200221(SH)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729608"/>
                  </a:ext>
                </a:extLst>
              </a:tr>
              <a:tr h="932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20200221(SH)-80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41993"/>
                  </a:ext>
                </a:extLst>
              </a:tr>
              <a:tr h="932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+mn-lt"/>
                        </a:rPr>
                        <a:t>seegene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942892"/>
                  </a:ext>
                </a:extLst>
              </a:tr>
              <a:tr h="932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2021(SG)-80(1): 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21458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55418"/>
          <a:stretch/>
        </p:blipFill>
        <p:spPr>
          <a:xfrm>
            <a:off x="2385752" y="2186246"/>
            <a:ext cx="1980599" cy="8250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457" y="1272431"/>
            <a:ext cx="1539027" cy="8179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b="17804"/>
          <a:stretch/>
        </p:blipFill>
        <p:spPr>
          <a:xfrm>
            <a:off x="2657807" y="4020962"/>
            <a:ext cx="1619677" cy="83367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5908" y="3107878"/>
            <a:ext cx="1484123" cy="8220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816" y="5023185"/>
            <a:ext cx="1501896" cy="74206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3069" y="5947325"/>
            <a:ext cx="1434033" cy="75943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5511" y="5856601"/>
            <a:ext cx="1102977" cy="87744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3521" y="1209001"/>
            <a:ext cx="1064967" cy="88135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2437" y="2186246"/>
            <a:ext cx="1076051" cy="81631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3521" y="3079193"/>
            <a:ext cx="1128337" cy="85073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12437" y="4028916"/>
            <a:ext cx="1081510" cy="82571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1032" y="4953626"/>
            <a:ext cx="1087456" cy="812514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579995"/>
              </p:ext>
            </p:extLst>
          </p:nvPr>
        </p:nvGraphicFramePr>
        <p:xfrm>
          <a:off x="2097579" y="789050"/>
          <a:ext cx="52425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280">
                  <a:extLst>
                    <a:ext uri="{9D8B030D-6E8A-4147-A177-3AD203B41FA5}">
                      <a16:colId xmlns:a16="http://schemas.microsoft.com/office/drawing/2014/main" val="3925632022"/>
                    </a:ext>
                  </a:extLst>
                </a:gridCol>
                <a:gridCol w="2621280">
                  <a:extLst>
                    <a:ext uri="{9D8B030D-6E8A-4147-A177-3AD203B41FA5}">
                      <a16:colId xmlns:a16="http://schemas.microsoft.com/office/drawing/2014/main" val="3786285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219599"/>
                  </a:ext>
                </a:extLst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4366351" y="1736155"/>
            <a:ext cx="30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366351" y="2676758"/>
            <a:ext cx="30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352337" y="3582524"/>
            <a:ext cx="30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319254" y="4485301"/>
            <a:ext cx="30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392348" y="5487269"/>
            <a:ext cx="30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92348" y="6416219"/>
            <a:ext cx="30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016628" y="3604438"/>
            <a:ext cx="30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16627" y="1736155"/>
            <a:ext cx="30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967151" y="2670296"/>
            <a:ext cx="30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016626" y="4584294"/>
            <a:ext cx="30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989647" y="5487269"/>
            <a:ext cx="30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989647" y="6416219"/>
            <a:ext cx="30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57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시스템 업데이트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6254" y="639280"/>
            <a:ext cx="838754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/>
              <a:t>프로필 및 슬라이드 </a:t>
            </a:r>
            <a:r>
              <a:rPr lang="en-US" altLang="ko-KR" sz="1600" b="1" dirty="0" err="1" smtClean="0"/>
              <a:t>config</a:t>
            </a:r>
            <a:endParaRPr lang="en-US" altLang="ko-KR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슬라이드 </a:t>
            </a:r>
            <a:r>
              <a:rPr lang="en-US" altLang="ko-KR" sz="1600" dirty="0" err="1" smtClean="0"/>
              <a:t>congif</a:t>
            </a:r>
            <a:r>
              <a:rPr lang="ko-KR" altLang="en-US" sz="1600" dirty="0" smtClean="0"/>
              <a:t>의 경우 패치 분류에 강한 영향을 미침 </a:t>
            </a:r>
            <a:r>
              <a:rPr lang="en-US" altLang="ko-KR" sz="1600" dirty="0" smtClean="0"/>
              <a:t>(=&gt; </a:t>
            </a:r>
            <a:r>
              <a:rPr lang="ko-KR" altLang="en-US" sz="1600" dirty="0" smtClean="0"/>
              <a:t>필터</a:t>
            </a:r>
            <a:r>
              <a:rPr lang="en-US" altLang="ko-KR" sz="16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프로필의 경우 전체에 영향을 미치며 결정적으로 </a:t>
            </a:r>
            <a:r>
              <a:rPr lang="en-US" altLang="ko-KR" sz="1600" dirty="0" smtClean="0"/>
              <a:t>slide prediction</a:t>
            </a:r>
            <a:r>
              <a:rPr lang="ko-KR" altLang="en-US" sz="1600" dirty="0" smtClean="0"/>
              <a:t>에 영향을 줌 </a:t>
            </a:r>
            <a:r>
              <a:rPr lang="en-US" altLang="ko-KR" sz="1600" dirty="0" smtClean="0"/>
              <a:t>(=&gt;</a:t>
            </a:r>
            <a:r>
              <a:rPr lang="ko-KR" altLang="en-US" sz="1600" dirty="0" smtClean="0"/>
              <a:t>프로필 </a:t>
            </a:r>
            <a:r>
              <a:rPr lang="ko-KR" altLang="en-US" sz="1600" dirty="0" err="1" smtClean="0"/>
              <a:t>날짜별</a:t>
            </a:r>
            <a:r>
              <a:rPr lang="ko-KR" altLang="en-US" sz="1600" dirty="0" smtClean="0"/>
              <a:t> 저장</a:t>
            </a:r>
            <a:r>
              <a:rPr lang="en-US" altLang="ko-KR" sz="16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 smtClean="0"/>
              <a:t>문제 사항</a:t>
            </a:r>
            <a:endParaRPr lang="en-US" altLang="ko-KR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해당 설정 정보 및 프로필 만으로는 새로운 슬라이드에 대한 한계가 있음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엣지</a:t>
            </a:r>
            <a:r>
              <a:rPr lang="ko-KR" altLang="en-US" sz="1400" dirty="0" smtClean="0"/>
              <a:t> 조직에 대한 지속적인 불확실성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혹은 </a:t>
            </a:r>
            <a:r>
              <a:rPr lang="en-US" altLang="ko-KR" sz="1400" dirty="0" smtClean="0"/>
              <a:t>white space</a:t>
            </a:r>
            <a:r>
              <a:rPr lang="ko-KR" altLang="en-US" sz="1400" dirty="0" smtClean="0"/>
              <a:t>를 많이 포함하는 경우</a:t>
            </a:r>
            <a:r>
              <a:rPr lang="en-US" altLang="ko-KR" sz="14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새로운 결에 대한 대응 불가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추가 </a:t>
            </a:r>
            <a:r>
              <a:rPr lang="en-US" altLang="ko-KR" sz="1400" dirty="0" smtClean="0"/>
              <a:t>annotation</a:t>
            </a:r>
            <a:r>
              <a:rPr lang="ko-KR" altLang="en-US" sz="1400" dirty="0" smtClean="0"/>
              <a:t>과 기존 </a:t>
            </a:r>
            <a:r>
              <a:rPr lang="ko-KR" altLang="en-US" sz="1400" dirty="0" err="1" smtClean="0"/>
              <a:t>데이터셋</a:t>
            </a:r>
            <a:r>
              <a:rPr lang="ko-KR" altLang="en-US" sz="1400" dirty="0" smtClean="0"/>
              <a:t> 포기는 너무 많은 코스트가 있음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652" y="3840875"/>
            <a:ext cx="4892275" cy="301712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38" y="4017057"/>
            <a:ext cx="1135541" cy="113554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689" y="4017056"/>
            <a:ext cx="1135541" cy="113554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689" y="5647650"/>
            <a:ext cx="1135541" cy="113554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38" y="5647649"/>
            <a:ext cx="1135541" cy="1135541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1683404" y="5252553"/>
            <a:ext cx="612686" cy="4662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477299" y="6215419"/>
            <a:ext cx="2061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N </a:t>
            </a:r>
            <a:r>
              <a:rPr lang="ko-KR" altLang="en-US" dirty="0" smtClean="0"/>
              <a:t>슬라이드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13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1507</TotalTime>
  <Words>1110</Words>
  <Application>Microsoft Office PowerPoint</Application>
  <PresentationFormat>화면 슬라이드 쇼(4:3)</PresentationFormat>
  <Paragraphs>283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Malgun Gothic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68</cp:revision>
  <dcterms:created xsi:type="dcterms:W3CDTF">2021-03-24T07:36:17Z</dcterms:created>
  <dcterms:modified xsi:type="dcterms:W3CDTF">2021-04-09T04:16:01Z</dcterms:modified>
</cp:coreProperties>
</file>